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379" r:id="rId2"/>
    <p:sldId id="262" r:id="rId3"/>
    <p:sldId id="308" r:id="rId4"/>
    <p:sldId id="963" r:id="rId5"/>
    <p:sldId id="950" r:id="rId6"/>
    <p:sldId id="964" r:id="rId7"/>
    <p:sldId id="951" r:id="rId8"/>
    <p:sldId id="952" r:id="rId9"/>
    <p:sldId id="953" r:id="rId10"/>
    <p:sldId id="961" r:id="rId11"/>
    <p:sldId id="955" r:id="rId12"/>
    <p:sldId id="710" r:id="rId13"/>
    <p:sldId id="965" r:id="rId14"/>
    <p:sldId id="960" r:id="rId15"/>
    <p:sldId id="962" r:id="rId16"/>
    <p:sldId id="956" r:id="rId17"/>
    <p:sldId id="957" r:id="rId18"/>
    <p:sldId id="958" r:id="rId19"/>
    <p:sldId id="954" r:id="rId20"/>
    <p:sldId id="966" r:id="rId21"/>
  </p:sldIdLst>
  <p:sldSz cx="9144000" cy="6858000" type="screen4x3"/>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3250" autoAdjust="0"/>
  </p:normalViewPr>
  <p:slideViewPr>
    <p:cSldViewPr>
      <p:cViewPr varScale="1">
        <p:scale>
          <a:sx n="110" d="100"/>
          <a:sy n="110" d="100"/>
        </p:scale>
        <p:origin x="846"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MX"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445F07-8756-451B-A938-0248325FC7BB}" type="datetimeFigureOut">
              <a:rPr lang="es-MX" smtClean="0"/>
              <a:t>14/04/2023</a:t>
            </a:fld>
            <a:endParaRPr lang="es-MX"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MX"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MX"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993AEC0-242E-4FA7-9D3C-51E1036AC3CB}" type="slidenum">
              <a:rPr lang="es-MX" smtClean="0"/>
              <a:t>‹Nº›</a:t>
            </a:fld>
            <a:endParaRPr lang="es-MX" dirty="0"/>
          </a:p>
        </p:txBody>
      </p:sp>
    </p:spTree>
    <p:extLst>
      <p:ext uri="{BB962C8B-B14F-4D97-AF65-F5344CB8AC3E}">
        <p14:creationId xmlns:p14="http://schemas.microsoft.com/office/powerpoint/2010/main" val="3817066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MX" dirty="0"/>
          </a:p>
        </p:txBody>
      </p:sp>
      <p:sp>
        <p:nvSpPr>
          <p:cNvPr id="4" name="3 Marcador de número de diapositiva"/>
          <p:cNvSpPr>
            <a:spLocks noGrp="1"/>
          </p:cNvSpPr>
          <p:nvPr>
            <p:ph type="sldNum" sz="quarter" idx="10"/>
          </p:nvPr>
        </p:nvSpPr>
        <p:spPr/>
        <p:txBody>
          <a:bodyPr/>
          <a:lstStyle/>
          <a:p>
            <a:fld id="{5993AEC0-242E-4FA7-9D3C-51E1036AC3CB}" type="slidenum">
              <a:rPr lang="es-MX" smtClean="0"/>
              <a:t>1</a:t>
            </a:fld>
            <a:endParaRPr lang="es-MX" dirty="0"/>
          </a:p>
        </p:txBody>
      </p:sp>
    </p:spTree>
    <p:extLst>
      <p:ext uri="{BB962C8B-B14F-4D97-AF65-F5344CB8AC3E}">
        <p14:creationId xmlns:p14="http://schemas.microsoft.com/office/powerpoint/2010/main" val="1811448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1"/>
          <p:cNvSpPr>
            <a:spLocks noGrp="1" noChangeArrowheads="1"/>
          </p:cNvSpPr>
          <p:nvPr>
            <p:ph type="sldNum" sz="quarter" idx="5"/>
          </p:nvPr>
        </p:nvSpPr>
        <p:spPr>
          <a:ln/>
        </p:spPr>
        <p:txBody>
          <a:bodyPr/>
          <a:lstStyle/>
          <a:p>
            <a:fld id="{483DCDD9-35C3-4460-B796-C7CBBA0D189F}" type="slidenum">
              <a:rPr lang="en-US"/>
              <a:pPr/>
              <a:t>12</a:t>
            </a:fld>
            <a:endParaRPr lang="en-US" dirty="0"/>
          </a:p>
        </p:txBody>
      </p:sp>
      <p:sp>
        <p:nvSpPr>
          <p:cNvPr id="927746" name="Rectangle 2"/>
          <p:cNvSpPr>
            <a:spLocks noGrp="1" noRot="1" noChangeAspect="1" noChangeArrowheads="1" noTextEdit="1"/>
          </p:cNvSpPr>
          <p:nvPr>
            <p:ph type="sldImg"/>
          </p:nvPr>
        </p:nvSpPr>
        <p:spPr>
          <a:xfrm>
            <a:off x="1282700" y="571500"/>
            <a:ext cx="4457700" cy="3343275"/>
          </a:xfrm>
          <a:ln/>
        </p:spPr>
      </p:sp>
      <p:sp>
        <p:nvSpPr>
          <p:cNvPr id="927747" name="Rectangle 3"/>
          <p:cNvSpPr>
            <a:spLocks noGrp="1" noChangeArrowheads="1"/>
          </p:cNvSpPr>
          <p:nvPr>
            <p:ph type="body" idx="1"/>
          </p:nvPr>
        </p:nvSpPr>
        <p:spPr>
          <a:xfrm>
            <a:off x="878330" y="4063317"/>
            <a:ext cx="5274847" cy="4380128"/>
          </a:xfrm>
        </p:spPr>
        <p:txBody>
          <a:bodyPr lIns="91507" tIns="45753" rIns="91507" bIns="45753"/>
          <a:lstStyle/>
          <a:p>
            <a:pPr>
              <a:buFontTx/>
              <a:buNone/>
            </a:pPr>
            <a:r>
              <a:rPr lang="en-US" b="1" dirty="0"/>
              <a:t>Example: BGP neighbor Command</a:t>
            </a:r>
          </a:p>
          <a:p>
            <a:r>
              <a:rPr lang="en-US" dirty="0"/>
              <a:t>In this figure, </a:t>
            </a:r>
            <a:r>
              <a:rPr lang="en-US" dirty="0" err="1"/>
              <a:t>ruteador</a:t>
            </a:r>
            <a:r>
              <a:rPr lang="en-US" dirty="0"/>
              <a:t> A in AS 65101 has two </a:t>
            </a:r>
            <a:r>
              <a:rPr lang="en-US" b="1" dirty="0"/>
              <a:t>neighbor</a:t>
            </a:r>
            <a:r>
              <a:rPr lang="en-US" dirty="0"/>
              <a:t> statements. </a:t>
            </a:r>
            <a:r>
              <a:rPr lang="en-US" dirty="0" err="1"/>
              <a:t>ruteador</a:t>
            </a:r>
            <a:r>
              <a:rPr lang="en-US" dirty="0"/>
              <a:t> A knows that </a:t>
            </a:r>
            <a:r>
              <a:rPr lang="en-US" dirty="0" err="1"/>
              <a:t>ruteador</a:t>
            </a:r>
            <a:r>
              <a:rPr lang="en-US" dirty="0"/>
              <a:t> C (neighbor 192.168.1.1 remote-as 65102) is an external neighbor because AS 65102 in the </a:t>
            </a:r>
            <a:r>
              <a:rPr lang="en-US" b="1" dirty="0"/>
              <a:t>neighbor</a:t>
            </a:r>
            <a:r>
              <a:rPr lang="en-US" dirty="0"/>
              <a:t> statement for </a:t>
            </a:r>
            <a:r>
              <a:rPr lang="en-US" dirty="0" err="1"/>
              <a:t>ruteador</a:t>
            </a:r>
            <a:r>
              <a:rPr lang="en-US" dirty="0"/>
              <a:t> C does not match the autonomous system number of </a:t>
            </a:r>
            <a:r>
              <a:rPr lang="en-US" dirty="0" err="1"/>
              <a:t>ruteador</a:t>
            </a:r>
            <a:r>
              <a:rPr lang="en-US" dirty="0"/>
              <a:t> A, which is AS 65101. </a:t>
            </a:r>
            <a:r>
              <a:rPr lang="en-US" dirty="0" err="1"/>
              <a:t>ruteador</a:t>
            </a:r>
            <a:r>
              <a:rPr lang="en-US" dirty="0"/>
              <a:t> A can reach AS 65102 via 192.168.1.1, which is directly connected to </a:t>
            </a:r>
            <a:r>
              <a:rPr lang="en-US" dirty="0" err="1"/>
              <a:t>ruteador</a:t>
            </a:r>
            <a:r>
              <a:rPr lang="en-US" dirty="0"/>
              <a:t> A.</a:t>
            </a:r>
          </a:p>
          <a:p>
            <a:r>
              <a:rPr lang="en-US" dirty="0"/>
              <a:t>Neighbor 10.2.2.2 (</a:t>
            </a:r>
            <a:r>
              <a:rPr lang="en-US" dirty="0" err="1"/>
              <a:t>ruteador</a:t>
            </a:r>
            <a:r>
              <a:rPr lang="en-US" dirty="0"/>
              <a:t> B) is in the same autonomous system as </a:t>
            </a:r>
            <a:r>
              <a:rPr lang="en-US" dirty="0" err="1"/>
              <a:t>ruteador</a:t>
            </a:r>
            <a:r>
              <a:rPr lang="en-US" dirty="0"/>
              <a:t> A; the second </a:t>
            </a:r>
            <a:r>
              <a:rPr lang="en-US" b="1" dirty="0"/>
              <a:t>neighbor</a:t>
            </a:r>
            <a:r>
              <a:rPr lang="en-US" dirty="0"/>
              <a:t> statement on </a:t>
            </a:r>
            <a:r>
              <a:rPr lang="en-US" dirty="0" err="1"/>
              <a:t>ruteador</a:t>
            </a:r>
            <a:r>
              <a:rPr lang="en-US" dirty="0"/>
              <a:t> A defines </a:t>
            </a:r>
            <a:r>
              <a:rPr lang="en-US" dirty="0" err="1"/>
              <a:t>ruteador</a:t>
            </a:r>
            <a:r>
              <a:rPr lang="en-US" dirty="0"/>
              <a:t> B as an IBGP neighbor. </a:t>
            </a:r>
          </a:p>
          <a:p>
            <a:r>
              <a:rPr lang="en-US" dirty="0"/>
              <a:t>AS 65101 runs </a:t>
            </a:r>
            <a:r>
              <a:rPr lang="en-US" altLang="ja-JP" dirty="0"/>
              <a:t>Enhanced Interior Gateway Routing Protocol (EIGRP) between all internal </a:t>
            </a:r>
            <a:r>
              <a:rPr lang="en-US" altLang="ja-JP" dirty="0" err="1"/>
              <a:t>ruteadores</a:t>
            </a:r>
            <a:r>
              <a:rPr lang="en-US" altLang="ja-JP" dirty="0"/>
              <a:t>. </a:t>
            </a:r>
            <a:r>
              <a:rPr lang="en-US" altLang="ja-JP" dirty="0" err="1"/>
              <a:t>ruteador</a:t>
            </a:r>
            <a:r>
              <a:rPr lang="en-US" altLang="ja-JP" dirty="0"/>
              <a:t> A has an EIGRP path to reach IP address 10.2.2.2. As an IBGP neighbor, </a:t>
            </a:r>
            <a:r>
              <a:rPr lang="en-US" altLang="ja-JP" dirty="0" err="1"/>
              <a:t>ruteador</a:t>
            </a:r>
            <a:r>
              <a:rPr lang="en-US" altLang="ja-JP" dirty="0"/>
              <a:t> B can be multiple </a:t>
            </a:r>
            <a:r>
              <a:rPr lang="en-US" altLang="ja-JP" dirty="0" err="1"/>
              <a:t>ruteadores</a:t>
            </a:r>
            <a:r>
              <a:rPr lang="en-US" altLang="ja-JP" dirty="0"/>
              <a:t> away from </a:t>
            </a:r>
            <a:r>
              <a:rPr lang="en-US" altLang="ja-JP" dirty="0" err="1"/>
              <a:t>ruteador</a:t>
            </a:r>
            <a:r>
              <a:rPr lang="en-US" altLang="ja-JP" dirty="0"/>
              <a:t> A.</a:t>
            </a:r>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a:t>Haga clic para modificar el estilo de título del patrón</a:t>
            </a:r>
            <a:endParaRPr lang="es-MX"/>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14/04/2023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4231367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14/04/2023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1332895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endParaRPr lang="es-MX"/>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14/04/2023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878841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9400" y="365761"/>
            <a:ext cx="8522208" cy="548639"/>
          </a:xfrm>
          <a:prstGeom prst="rect">
            <a:avLst/>
          </a:prstGeom>
        </p:spPr>
        <p:txBody>
          <a:bodyPr>
            <a:normAutofit/>
          </a:bodyPr>
          <a:lstStyle>
            <a:lvl1pPr>
              <a:defRPr/>
            </a:lvl1pPr>
          </a:lstStyle>
          <a:p>
            <a:r>
              <a:rPr lang="en-US"/>
              <a:t>Title Only</a:t>
            </a:r>
          </a:p>
        </p:txBody>
      </p:sp>
    </p:spTree>
    <p:extLst>
      <p:ext uri="{BB962C8B-B14F-4D97-AF65-F5344CB8AC3E}">
        <p14:creationId xmlns:p14="http://schemas.microsoft.com/office/powerpoint/2010/main" val="2265115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14/04/2023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73379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endParaRPr lang="es-MX"/>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5E75A0DC-66C6-4CEC-A5EB-F8C97CEC3796}" type="datetimeFigureOut">
              <a:rPr lang="es-MX" smtClean="0"/>
              <a:t>14/04/2023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312786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fecha"/>
          <p:cNvSpPr>
            <a:spLocks noGrp="1"/>
          </p:cNvSpPr>
          <p:nvPr>
            <p:ph type="dt" sz="half" idx="10"/>
          </p:nvPr>
        </p:nvSpPr>
        <p:spPr/>
        <p:txBody>
          <a:bodyPr/>
          <a:lstStyle/>
          <a:p>
            <a:fld id="{5E75A0DC-66C6-4CEC-A5EB-F8C97CEC3796}" type="datetimeFigureOut">
              <a:rPr lang="es-MX" smtClean="0"/>
              <a:t>14/04/2023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472760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6 Marcador de fecha"/>
          <p:cNvSpPr>
            <a:spLocks noGrp="1"/>
          </p:cNvSpPr>
          <p:nvPr>
            <p:ph type="dt" sz="half" idx="10"/>
          </p:nvPr>
        </p:nvSpPr>
        <p:spPr/>
        <p:txBody>
          <a:bodyPr/>
          <a:lstStyle/>
          <a:p>
            <a:fld id="{5E75A0DC-66C6-4CEC-A5EB-F8C97CEC3796}" type="datetimeFigureOut">
              <a:rPr lang="es-MX" smtClean="0"/>
              <a:t>14/04/2023</a:t>
            </a:fld>
            <a:endParaRPr lang="es-MX" dirty="0"/>
          </a:p>
        </p:txBody>
      </p:sp>
      <p:sp>
        <p:nvSpPr>
          <p:cNvPr id="8" name="7 Marcador de pie de página"/>
          <p:cNvSpPr>
            <a:spLocks noGrp="1"/>
          </p:cNvSpPr>
          <p:nvPr>
            <p:ph type="ftr" sz="quarter" idx="11"/>
          </p:nvPr>
        </p:nvSpPr>
        <p:spPr/>
        <p:txBody>
          <a:bodyPr/>
          <a:lstStyle/>
          <a:p>
            <a:endParaRPr lang="es-MX" dirty="0"/>
          </a:p>
        </p:txBody>
      </p:sp>
      <p:sp>
        <p:nvSpPr>
          <p:cNvPr id="9" name="8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579156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fecha"/>
          <p:cNvSpPr>
            <a:spLocks noGrp="1"/>
          </p:cNvSpPr>
          <p:nvPr>
            <p:ph type="dt" sz="half" idx="10"/>
          </p:nvPr>
        </p:nvSpPr>
        <p:spPr/>
        <p:txBody>
          <a:bodyPr/>
          <a:lstStyle/>
          <a:p>
            <a:fld id="{5E75A0DC-66C6-4CEC-A5EB-F8C97CEC3796}" type="datetimeFigureOut">
              <a:rPr lang="es-MX" smtClean="0"/>
              <a:t>14/04/2023</a:t>
            </a:fld>
            <a:endParaRPr lang="es-MX" dirty="0"/>
          </a:p>
        </p:txBody>
      </p:sp>
      <p:sp>
        <p:nvSpPr>
          <p:cNvPr id="4" name="3 Marcador de pie de página"/>
          <p:cNvSpPr>
            <a:spLocks noGrp="1"/>
          </p:cNvSpPr>
          <p:nvPr>
            <p:ph type="ftr" sz="quarter" idx="11"/>
          </p:nvPr>
        </p:nvSpPr>
        <p:spPr/>
        <p:txBody>
          <a:bodyPr/>
          <a:lstStyle/>
          <a:p>
            <a:endParaRPr lang="es-MX" dirty="0"/>
          </a:p>
        </p:txBody>
      </p:sp>
      <p:sp>
        <p:nvSpPr>
          <p:cNvPr id="5" name="4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17974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5E75A0DC-66C6-4CEC-A5EB-F8C97CEC3796}" type="datetimeFigureOut">
              <a:rPr lang="es-MX" smtClean="0"/>
              <a:t>14/04/2023</a:t>
            </a:fld>
            <a:endParaRPr lang="es-MX" dirty="0"/>
          </a:p>
        </p:txBody>
      </p:sp>
      <p:sp>
        <p:nvSpPr>
          <p:cNvPr id="3" name="2 Marcador de pie de página"/>
          <p:cNvSpPr>
            <a:spLocks noGrp="1"/>
          </p:cNvSpPr>
          <p:nvPr>
            <p:ph type="ftr" sz="quarter" idx="11"/>
          </p:nvPr>
        </p:nvSpPr>
        <p:spPr/>
        <p:txBody>
          <a:bodyPr/>
          <a:lstStyle/>
          <a:p>
            <a:endParaRPr lang="es-MX" dirty="0"/>
          </a:p>
        </p:txBody>
      </p:sp>
      <p:sp>
        <p:nvSpPr>
          <p:cNvPr id="4" name="3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925150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endParaRPr lang="es-MX"/>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14/04/2023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244704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endParaRPr lang="es-MX"/>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dirty="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14/04/2023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95927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75A0DC-66C6-4CEC-A5EB-F8C97CEC3796}" type="datetimeFigureOut">
              <a:rPr lang="es-MX" smtClean="0"/>
              <a:t>14/04/2023</a:t>
            </a:fld>
            <a:endParaRPr lang="es-MX" dirty="0"/>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dirty="0"/>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01769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36712" y="435024"/>
            <a:ext cx="7342584" cy="1470025"/>
          </a:xfrm>
        </p:spPr>
        <p:txBody>
          <a:bodyPr rtlCol="0">
            <a:normAutofit/>
          </a:bodyPr>
          <a:lstStyle/>
          <a:p>
            <a:pPr algn="l" eaLnBrk="1" fontAlgn="auto" hangingPunct="1">
              <a:spcAft>
                <a:spcPts val="0"/>
              </a:spcAft>
              <a:defRPr/>
            </a:pPr>
            <a:r>
              <a:rPr lang="es-MX" sz="3200" dirty="0">
                <a:solidFill>
                  <a:schemeClr val="bg2">
                    <a:lumMod val="50000"/>
                  </a:schemeClr>
                </a:solidFill>
              </a:rPr>
              <a:t>TC 3003B</a:t>
            </a:r>
            <a:br>
              <a:rPr lang="es-MX" sz="3200" dirty="0">
                <a:solidFill>
                  <a:schemeClr val="bg2">
                    <a:lumMod val="50000"/>
                  </a:schemeClr>
                </a:solidFill>
              </a:rPr>
            </a:br>
            <a:r>
              <a:rPr lang="es-MX" sz="3200" dirty="0">
                <a:solidFill>
                  <a:schemeClr val="bg2">
                    <a:lumMod val="50000"/>
                  </a:schemeClr>
                </a:solidFill>
              </a:rPr>
              <a:t>Implementación de redes de área amplia</a:t>
            </a:r>
          </a:p>
        </p:txBody>
      </p:sp>
      <p:sp>
        <p:nvSpPr>
          <p:cNvPr id="3" name="Subtitle 2"/>
          <p:cNvSpPr>
            <a:spLocks noGrp="1"/>
          </p:cNvSpPr>
          <p:nvPr>
            <p:ph type="subTitle" idx="1"/>
          </p:nvPr>
        </p:nvSpPr>
        <p:spPr>
          <a:xfrm>
            <a:off x="1371600" y="2166787"/>
            <a:ext cx="6400800" cy="1249288"/>
          </a:xfrm>
        </p:spPr>
        <p:txBody>
          <a:bodyPr rtlCol="0">
            <a:normAutofit/>
          </a:bodyPr>
          <a:lstStyle/>
          <a:p>
            <a:pPr eaLnBrk="1" fontAlgn="auto" hangingPunct="1">
              <a:spcAft>
                <a:spcPts val="0"/>
              </a:spcAft>
              <a:defRPr/>
            </a:pPr>
            <a:r>
              <a:rPr lang="es-MX" b="1" dirty="0">
                <a:solidFill>
                  <a:schemeClr val="accent4">
                    <a:lumMod val="50000"/>
                  </a:schemeClr>
                </a:solidFill>
              </a:rPr>
              <a:t>BGP (Border Gateway Protocol)</a:t>
            </a:r>
          </a:p>
          <a:p>
            <a:pPr eaLnBrk="1" fontAlgn="auto" hangingPunct="1">
              <a:spcAft>
                <a:spcPts val="0"/>
              </a:spcAft>
              <a:defRPr/>
            </a:pPr>
            <a:r>
              <a:rPr lang="es-MX" sz="2000" dirty="0">
                <a:solidFill>
                  <a:schemeClr val="accent4">
                    <a:lumMod val="50000"/>
                  </a:schemeClr>
                </a:solidFill>
              </a:rPr>
              <a:t>ITESM Campus Querétaro</a:t>
            </a:r>
          </a:p>
        </p:txBody>
      </p:sp>
      <p:pic>
        <p:nvPicPr>
          <p:cNvPr id="5" name="Imagen 4" descr="Mapa&#10;&#10;Descripción generada automáticamente">
            <a:extLst>
              <a:ext uri="{FF2B5EF4-FFF2-40B4-BE49-F238E27FC236}">
                <a16:creationId xmlns:a16="http://schemas.microsoft.com/office/drawing/2014/main" id="{AF65F0E4-D7AC-18E2-C630-1C2907AEBD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1740" y="3501008"/>
            <a:ext cx="4680520" cy="2808313"/>
          </a:xfrm>
          <a:prstGeom prst="rect">
            <a:avLst/>
          </a:prstGeom>
        </p:spPr>
      </p:pic>
    </p:spTree>
    <p:extLst>
      <p:ext uri="{BB962C8B-B14F-4D97-AF65-F5344CB8AC3E}">
        <p14:creationId xmlns:p14="http://schemas.microsoft.com/office/powerpoint/2010/main" val="12935324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8367" y="36260"/>
            <a:ext cx="887537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dirty="0">
                <a:solidFill>
                  <a:schemeClr val="accent4">
                    <a:lumMod val="50000"/>
                  </a:schemeClr>
                </a:solidFill>
                <a:effectLst>
                  <a:outerShdw blurRad="38100" dist="38100" dir="2700000" algn="tl">
                    <a:srgbClr val="C0C0C0"/>
                  </a:outerShdw>
                </a:effectLst>
                <a:latin typeface="Dom Casual" charset="0"/>
              </a:rPr>
              <a:t>Define vecinos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545854" y="3217850"/>
            <a:ext cx="7632848" cy="2523329"/>
          </a:xfrm>
          <a:prstGeom prst="rect">
            <a:avLst/>
          </a:prstGeom>
        </p:spPr>
      </p:pic>
      <p:sp>
        <p:nvSpPr>
          <p:cNvPr id="2" name="Rectangle 7">
            <a:extLst>
              <a:ext uri="{FF2B5EF4-FFF2-40B4-BE49-F238E27FC236}">
                <a16:creationId xmlns:a16="http://schemas.microsoft.com/office/drawing/2014/main" id="{1EE2EC88-C9D7-A61B-5697-2805E6B966EF}"/>
              </a:ext>
            </a:extLst>
          </p:cNvPr>
          <p:cNvSpPr/>
          <p:nvPr/>
        </p:nvSpPr>
        <p:spPr>
          <a:xfrm>
            <a:off x="545854" y="5462923"/>
            <a:ext cx="7758793" cy="1038016"/>
          </a:xfrm>
          <a:prstGeom prst="rect">
            <a:avLst/>
          </a:prstGeom>
          <a:solidFill>
            <a:srgbClr val="0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521553" y="2411386"/>
            <a:ext cx="8502192" cy="391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Bef>
                <a:spcPts val="1200"/>
              </a:spcBef>
              <a:spcAft>
                <a:spcPts val="1200"/>
              </a:spcAft>
            </a:pPr>
            <a:r>
              <a:rPr lang="en-US" sz="1600" b="1" i="1" dirty="0">
                <a:solidFill>
                  <a:schemeClr val="accent5">
                    <a:lumMod val="75000"/>
                  </a:schemeClr>
                </a:solidFill>
                <a:latin typeface="Arial" pitchFamily="34" charset="0"/>
                <a:cs typeface="Arial" pitchFamily="34" charset="0"/>
              </a:rPr>
              <a:t>ip-address</a:t>
            </a:r>
            <a:r>
              <a:rPr lang="en-US" sz="1600" b="1" dirty="0">
                <a:solidFill>
                  <a:schemeClr val="accent6">
                    <a:lumMod val="75000"/>
                  </a:schemeClr>
                </a:solidFill>
                <a:latin typeface="Arial" pitchFamily="34" charset="0"/>
                <a:cs typeface="Arial" pitchFamily="34" charset="0"/>
              </a:rPr>
              <a:t>  </a:t>
            </a:r>
            <a:r>
              <a:rPr lang="en-US" sz="1600" dirty="0">
                <a:solidFill>
                  <a:schemeClr val="bg2">
                    <a:lumMod val="25000"/>
                  </a:schemeClr>
                </a:solidFill>
                <a:latin typeface="Arial" pitchFamily="34" charset="0"/>
                <a:cs typeface="Arial" pitchFamily="34" charset="0"/>
              </a:rPr>
              <a:t>Es la dirección de destino (next-hop) del par BGP.</a:t>
            </a:r>
            <a:endParaRPr lang="es-MX" sz="1600" dirty="0">
              <a:solidFill>
                <a:schemeClr val="bg2">
                  <a:lumMod val="25000"/>
                </a:schemeClr>
              </a:solidFill>
              <a:latin typeface="Arial" pitchFamily="34" charset="0"/>
              <a:cs typeface="Arial" pitchFamily="34" charset="0"/>
            </a:endParaRPr>
          </a:p>
        </p:txBody>
      </p:sp>
      <p:sp>
        <p:nvSpPr>
          <p:cNvPr id="7" name="Rectangle 1">
            <a:extLst>
              <a:ext uri="{FF2B5EF4-FFF2-40B4-BE49-F238E27FC236}">
                <a16:creationId xmlns:a16="http://schemas.microsoft.com/office/drawing/2014/main" id="{DA5FDF1A-D8F8-1A04-0236-8D2FB4A3F70B}"/>
              </a:ext>
            </a:extLst>
          </p:cNvPr>
          <p:cNvSpPr>
            <a:spLocks noChangeArrowheads="1"/>
          </p:cNvSpPr>
          <p:nvPr/>
        </p:nvSpPr>
        <p:spPr bwMode="auto">
          <a:xfrm>
            <a:off x="504529" y="1138815"/>
            <a:ext cx="8171928" cy="1186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ES" sz="1600" dirty="0">
                <a:solidFill>
                  <a:schemeClr val="bg2">
                    <a:lumMod val="25000"/>
                  </a:schemeClr>
                </a:solidFill>
                <a:latin typeface="Arial" pitchFamily="34" charset="0"/>
                <a:cs typeface="Arial" pitchFamily="34" charset="0"/>
              </a:rPr>
              <a:t>Identifica el ruteador vecino con el que establecerá una sesión BGP. Identifica el par de BGP y su número de AS.</a:t>
            </a:r>
          </a:p>
          <a:p>
            <a:pPr algn="just">
              <a:lnSpc>
                <a:spcPts val="2500"/>
              </a:lnSpc>
              <a:spcBef>
                <a:spcPts val="1200"/>
              </a:spcBef>
              <a:spcAft>
                <a:spcPts val="1200"/>
              </a:spcAft>
            </a:pPr>
            <a:r>
              <a:rPr lang="en-US" sz="2000" b="1" dirty="0" err="1">
                <a:solidFill>
                  <a:schemeClr val="accent6">
                    <a:lumMod val="75000"/>
                  </a:schemeClr>
                </a:solidFill>
                <a:latin typeface="Arial" pitchFamily="34" charset="0"/>
                <a:cs typeface="Arial" pitchFamily="34" charset="0"/>
              </a:rPr>
              <a:t>ruteador</a:t>
            </a:r>
            <a:r>
              <a:rPr lang="en-US" sz="2000" b="1" dirty="0">
                <a:solidFill>
                  <a:schemeClr val="accent6">
                    <a:lumMod val="75000"/>
                  </a:schemeClr>
                </a:solidFill>
                <a:latin typeface="Arial" pitchFamily="34" charset="0"/>
                <a:cs typeface="Arial" pitchFamily="34" charset="0"/>
              </a:rPr>
              <a:t> neighbor </a:t>
            </a:r>
            <a:r>
              <a:rPr lang="en-US" sz="2000" b="1" i="1" dirty="0">
                <a:solidFill>
                  <a:schemeClr val="accent5">
                    <a:lumMod val="75000"/>
                  </a:schemeClr>
                </a:solidFill>
                <a:latin typeface="Arial" pitchFamily="34" charset="0"/>
                <a:cs typeface="Arial" pitchFamily="34" charset="0"/>
              </a:rPr>
              <a:t>ip-address</a:t>
            </a:r>
            <a:r>
              <a:rPr lang="en-US" sz="2000" b="1" dirty="0">
                <a:solidFill>
                  <a:schemeClr val="accent6">
                    <a:lumMod val="75000"/>
                  </a:schemeClr>
                </a:solidFill>
                <a:latin typeface="Arial" pitchFamily="34" charset="0"/>
                <a:cs typeface="Arial" pitchFamily="34" charset="0"/>
              </a:rPr>
              <a:t> remote-as </a:t>
            </a:r>
            <a:r>
              <a:rPr lang="en-US" sz="2000" b="1" i="1" dirty="0">
                <a:solidFill>
                  <a:schemeClr val="accent5">
                    <a:lumMod val="75000"/>
                  </a:schemeClr>
                </a:solidFill>
                <a:latin typeface="Arial" pitchFamily="34" charset="0"/>
                <a:cs typeface="Arial" pitchFamily="34" charset="0"/>
              </a:rPr>
              <a:t>as-number</a:t>
            </a:r>
            <a:endParaRPr lang="es-MX" sz="2000" i="1" dirty="0">
              <a:solidFill>
                <a:schemeClr val="accent5">
                  <a:lumMod val="75000"/>
                </a:schemeClr>
              </a:solidFill>
              <a:latin typeface="Arial" pitchFamily="34" charset="0"/>
              <a:cs typeface="Arial" pitchFamily="34" charset="0"/>
            </a:endParaRPr>
          </a:p>
        </p:txBody>
      </p:sp>
      <p:sp>
        <p:nvSpPr>
          <p:cNvPr id="9" name="TextBox 6">
            <a:extLst>
              <a:ext uri="{FF2B5EF4-FFF2-40B4-BE49-F238E27FC236}">
                <a16:creationId xmlns:a16="http://schemas.microsoft.com/office/drawing/2014/main" id="{C88BD8A5-A1C4-782C-D709-FD9026BF31DE}"/>
              </a:ext>
            </a:extLst>
          </p:cNvPr>
          <p:cNvSpPr txBox="1"/>
          <p:nvPr/>
        </p:nvSpPr>
        <p:spPr>
          <a:xfrm>
            <a:off x="545854" y="5526360"/>
            <a:ext cx="7758793" cy="923330"/>
          </a:xfrm>
          <a:prstGeom prst="rect">
            <a:avLst/>
          </a:prstGeom>
          <a:noFill/>
        </p:spPr>
        <p:txBody>
          <a:bodyPr wrap="square" rtlCol="0">
            <a:spAutoFit/>
          </a:bodyPr>
          <a:lstStyle/>
          <a:p>
            <a:r>
              <a:rPr lang="es-ES" dirty="0">
                <a:solidFill>
                  <a:schemeClr val="bg1"/>
                </a:solidFill>
              </a:rPr>
              <a:t>Empresa-A(</a:t>
            </a:r>
            <a:r>
              <a:rPr lang="es-ES" dirty="0" err="1">
                <a:solidFill>
                  <a:schemeClr val="bg1"/>
                </a:solidFill>
              </a:rPr>
              <a:t>config</a:t>
            </a:r>
            <a:r>
              <a:rPr lang="es-ES" dirty="0">
                <a:solidFill>
                  <a:schemeClr val="bg1"/>
                </a:solidFill>
              </a:rPr>
              <a:t>)#</a:t>
            </a:r>
            <a:r>
              <a:rPr lang="es-ES" b="1" dirty="0">
                <a:solidFill>
                  <a:schemeClr val="bg1"/>
                </a:solidFill>
              </a:rPr>
              <a:t>ruteador bgp 65000</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neighbor 209.165.201.1 remote-as 65001</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network 198.133.219.0 mask 255.255.255.0</a:t>
            </a:r>
          </a:p>
        </p:txBody>
      </p:sp>
      <p:sp>
        <p:nvSpPr>
          <p:cNvPr id="10" name="CuadroTexto 9">
            <a:extLst>
              <a:ext uri="{FF2B5EF4-FFF2-40B4-BE49-F238E27FC236}">
                <a16:creationId xmlns:a16="http://schemas.microsoft.com/office/drawing/2014/main" id="{B7FE6AAF-78E0-6F2B-B8B6-71F5A639BD07}"/>
              </a:ext>
            </a:extLst>
          </p:cNvPr>
          <p:cNvSpPr txBox="1"/>
          <p:nvPr/>
        </p:nvSpPr>
        <p:spPr>
          <a:xfrm>
            <a:off x="504837" y="2778224"/>
            <a:ext cx="6078074" cy="338554"/>
          </a:xfrm>
          <a:prstGeom prst="rect">
            <a:avLst/>
          </a:prstGeom>
          <a:noFill/>
        </p:spPr>
        <p:txBody>
          <a:bodyPr wrap="none" rtlCol="0">
            <a:spAutoFit/>
          </a:bodyPr>
          <a:lstStyle/>
          <a:p>
            <a:r>
              <a:rPr lang="en-US" sz="1600" b="1" i="1" dirty="0">
                <a:solidFill>
                  <a:schemeClr val="accent5">
                    <a:lumMod val="75000"/>
                  </a:schemeClr>
                </a:solidFill>
                <a:latin typeface="Arial" pitchFamily="34" charset="0"/>
                <a:cs typeface="Arial" pitchFamily="34" charset="0"/>
              </a:rPr>
              <a:t>as-number</a:t>
            </a:r>
            <a:r>
              <a:rPr lang="en-US" sz="1600" b="1" dirty="0">
                <a:solidFill>
                  <a:schemeClr val="accent6">
                    <a:lumMod val="75000"/>
                  </a:schemeClr>
                </a:solidFill>
                <a:latin typeface="Arial" pitchFamily="34" charset="0"/>
                <a:cs typeface="Arial" pitchFamily="34" charset="0"/>
              </a:rPr>
              <a:t>  </a:t>
            </a:r>
            <a:r>
              <a:rPr lang="en-US" sz="1600" dirty="0">
                <a:solidFill>
                  <a:schemeClr val="bg2">
                    <a:lumMod val="25000"/>
                  </a:schemeClr>
                </a:solidFill>
                <a:latin typeface="Arial" pitchFamily="34" charset="0"/>
                <a:cs typeface="Arial" pitchFamily="34" charset="0"/>
              </a:rPr>
              <a:t>Es el número de sistema autónomo del vecino BGP.</a:t>
            </a:r>
            <a:endParaRPr lang="es-MX" sz="1600" dirty="0"/>
          </a:p>
        </p:txBody>
      </p:sp>
    </p:spTree>
    <p:extLst>
      <p:ext uri="{BB962C8B-B14F-4D97-AF65-F5344CB8AC3E}">
        <p14:creationId xmlns:p14="http://schemas.microsoft.com/office/powerpoint/2010/main" val="3013479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8367" y="36260"/>
            <a:ext cx="8816121"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b="1" dirty="0">
                <a:solidFill>
                  <a:schemeClr val="accent3">
                    <a:lumMod val="75000"/>
                  </a:schemeClr>
                </a:solidFill>
                <a:latin typeface="Dom Casual" charset="0"/>
              </a:rPr>
              <a:t>Define vecinos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569801" y="2482404"/>
            <a:ext cx="7632848" cy="2523329"/>
          </a:xfrm>
          <a:prstGeom prst="rect">
            <a:avLst/>
          </a:prstGeom>
        </p:spPr>
      </p:pic>
      <p:sp>
        <p:nvSpPr>
          <p:cNvPr id="2" name="Rectangle 7">
            <a:extLst>
              <a:ext uri="{FF2B5EF4-FFF2-40B4-BE49-F238E27FC236}">
                <a16:creationId xmlns:a16="http://schemas.microsoft.com/office/drawing/2014/main" id="{1EE2EC88-C9D7-A61B-5697-2805E6B966EF}"/>
              </a:ext>
            </a:extLst>
          </p:cNvPr>
          <p:cNvSpPr/>
          <p:nvPr/>
        </p:nvSpPr>
        <p:spPr>
          <a:xfrm>
            <a:off x="557250" y="4449461"/>
            <a:ext cx="7758793" cy="1038016"/>
          </a:xfrm>
          <a:prstGeom prst="rect">
            <a:avLst/>
          </a:prstGeom>
          <a:solidFill>
            <a:srgbClr val="0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1">
            <a:extLst>
              <a:ext uri="{FF2B5EF4-FFF2-40B4-BE49-F238E27FC236}">
                <a16:creationId xmlns:a16="http://schemas.microsoft.com/office/drawing/2014/main" id="{DA5FDF1A-D8F8-1A04-0236-8D2FB4A3F70B}"/>
              </a:ext>
            </a:extLst>
          </p:cNvPr>
          <p:cNvSpPr>
            <a:spLocks noChangeArrowheads="1"/>
          </p:cNvSpPr>
          <p:nvPr/>
        </p:nvSpPr>
        <p:spPr bwMode="auto">
          <a:xfrm>
            <a:off x="486036" y="1242697"/>
            <a:ext cx="7800378" cy="391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Bef>
                <a:spcPts val="1200"/>
              </a:spcBef>
              <a:spcAft>
                <a:spcPts val="1200"/>
              </a:spcAft>
            </a:pPr>
            <a:r>
              <a:rPr lang="en-US" sz="2000" b="1" dirty="0" err="1">
                <a:solidFill>
                  <a:schemeClr val="accent6">
                    <a:lumMod val="75000"/>
                  </a:schemeClr>
                </a:solidFill>
                <a:latin typeface="Arial" pitchFamily="34" charset="0"/>
                <a:cs typeface="Arial" pitchFamily="34" charset="0"/>
              </a:rPr>
              <a:t>ruteador</a:t>
            </a:r>
            <a:r>
              <a:rPr lang="en-US" sz="2000" b="1" dirty="0">
                <a:solidFill>
                  <a:schemeClr val="accent6">
                    <a:lumMod val="75000"/>
                  </a:schemeClr>
                </a:solidFill>
                <a:latin typeface="Arial" pitchFamily="34" charset="0"/>
                <a:cs typeface="Arial" pitchFamily="34" charset="0"/>
              </a:rPr>
              <a:t> neighbor </a:t>
            </a:r>
            <a:r>
              <a:rPr lang="en-US" sz="2000" b="1" i="1" dirty="0">
                <a:solidFill>
                  <a:schemeClr val="accent5">
                    <a:lumMod val="75000"/>
                  </a:schemeClr>
                </a:solidFill>
                <a:latin typeface="Arial" pitchFamily="34" charset="0"/>
                <a:cs typeface="Arial" pitchFamily="34" charset="0"/>
              </a:rPr>
              <a:t>ip-address</a:t>
            </a:r>
            <a:r>
              <a:rPr lang="en-US" sz="2000" b="1" dirty="0">
                <a:solidFill>
                  <a:schemeClr val="accent6">
                    <a:lumMod val="75000"/>
                  </a:schemeClr>
                </a:solidFill>
                <a:latin typeface="Arial" pitchFamily="34" charset="0"/>
                <a:cs typeface="Arial" pitchFamily="34" charset="0"/>
              </a:rPr>
              <a:t> remote-as </a:t>
            </a:r>
            <a:r>
              <a:rPr lang="en-US" sz="2000" b="1" i="1" dirty="0">
                <a:solidFill>
                  <a:schemeClr val="accent5">
                    <a:lumMod val="75000"/>
                  </a:schemeClr>
                </a:solidFill>
                <a:latin typeface="Arial" pitchFamily="34" charset="0"/>
                <a:cs typeface="Arial" pitchFamily="34" charset="0"/>
              </a:rPr>
              <a:t>as-number</a:t>
            </a:r>
            <a:endParaRPr lang="es-MX" sz="2000" i="1" dirty="0">
              <a:solidFill>
                <a:schemeClr val="accent5">
                  <a:lumMod val="75000"/>
                </a:schemeClr>
              </a:solidFill>
              <a:latin typeface="Arial" pitchFamily="34" charset="0"/>
              <a:cs typeface="Arial" pitchFamily="34" charset="0"/>
            </a:endParaRPr>
          </a:p>
        </p:txBody>
      </p:sp>
      <p:sp>
        <p:nvSpPr>
          <p:cNvPr id="9" name="TextBox 6">
            <a:extLst>
              <a:ext uri="{FF2B5EF4-FFF2-40B4-BE49-F238E27FC236}">
                <a16:creationId xmlns:a16="http://schemas.microsoft.com/office/drawing/2014/main" id="{C88BD8A5-A1C4-782C-D709-FD9026BF31DE}"/>
              </a:ext>
            </a:extLst>
          </p:cNvPr>
          <p:cNvSpPr txBox="1"/>
          <p:nvPr/>
        </p:nvSpPr>
        <p:spPr>
          <a:xfrm>
            <a:off x="557250" y="4512898"/>
            <a:ext cx="7758793" cy="923330"/>
          </a:xfrm>
          <a:prstGeom prst="rect">
            <a:avLst/>
          </a:prstGeom>
          <a:noFill/>
        </p:spPr>
        <p:txBody>
          <a:bodyPr wrap="square" rtlCol="0">
            <a:spAutoFit/>
          </a:bodyPr>
          <a:lstStyle/>
          <a:p>
            <a:r>
              <a:rPr lang="es-ES" dirty="0">
                <a:solidFill>
                  <a:schemeClr val="bg1"/>
                </a:solidFill>
              </a:rPr>
              <a:t>Empresa-A(</a:t>
            </a:r>
            <a:r>
              <a:rPr lang="es-ES" dirty="0" err="1">
                <a:solidFill>
                  <a:schemeClr val="bg1"/>
                </a:solidFill>
              </a:rPr>
              <a:t>config</a:t>
            </a:r>
            <a:r>
              <a:rPr lang="es-ES" dirty="0">
                <a:solidFill>
                  <a:schemeClr val="bg1"/>
                </a:solidFill>
              </a:rPr>
              <a:t>)#</a:t>
            </a:r>
            <a:r>
              <a:rPr lang="es-ES" b="1" dirty="0">
                <a:solidFill>
                  <a:schemeClr val="bg1"/>
                </a:solidFill>
              </a:rPr>
              <a:t>ruteador bgp 65000</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neighbor 209.165.201.1 remote-as 65001</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network 198.133.219.0 mask 255.255.255.0</a:t>
            </a:r>
          </a:p>
        </p:txBody>
      </p:sp>
      <p:pic>
        <p:nvPicPr>
          <p:cNvPr id="11" name="Picture 1">
            <a:extLst>
              <a:ext uri="{FF2B5EF4-FFF2-40B4-BE49-F238E27FC236}">
                <a16:creationId xmlns:a16="http://schemas.microsoft.com/office/drawing/2014/main" id="{B5EFA052-28E8-680D-9A7B-8DC107CE543D}"/>
              </a:ext>
            </a:extLst>
          </p:cNvPr>
          <p:cNvPicPr>
            <a:picLocks noChangeAspect="1"/>
          </p:cNvPicPr>
          <p:nvPr/>
        </p:nvPicPr>
        <p:blipFill>
          <a:blip r:embed="rId3"/>
          <a:stretch>
            <a:fillRect/>
          </a:stretch>
        </p:blipFill>
        <p:spPr>
          <a:xfrm>
            <a:off x="546973" y="5587676"/>
            <a:ext cx="7740560" cy="1143000"/>
          </a:xfrm>
          <a:prstGeom prst="rect">
            <a:avLst/>
          </a:prstGeom>
        </p:spPr>
      </p:pic>
      <p:sp>
        <p:nvSpPr>
          <p:cNvPr id="13" name="Rectangle 1">
            <a:extLst>
              <a:ext uri="{FF2B5EF4-FFF2-40B4-BE49-F238E27FC236}">
                <a16:creationId xmlns:a16="http://schemas.microsoft.com/office/drawing/2014/main" id="{A1635A8A-0609-A440-965F-05BA9ECEDBDA}"/>
              </a:ext>
            </a:extLst>
          </p:cNvPr>
          <p:cNvSpPr>
            <a:spLocks noChangeArrowheads="1"/>
          </p:cNvSpPr>
          <p:nvPr/>
        </p:nvSpPr>
        <p:spPr bwMode="auto">
          <a:xfrm>
            <a:off x="486036" y="1633894"/>
            <a:ext cx="6390220" cy="391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Bef>
                <a:spcPts val="1200"/>
              </a:spcBef>
              <a:spcAft>
                <a:spcPts val="1200"/>
              </a:spcAft>
            </a:pPr>
            <a:r>
              <a:rPr lang="en-US" sz="1600" b="1" i="1" dirty="0">
                <a:solidFill>
                  <a:schemeClr val="accent5">
                    <a:lumMod val="75000"/>
                  </a:schemeClr>
                </a:solidFill>
                <a:latin typeface="Arial" pitchFamily="34" charset="0"/>
                <a:cs typeface="Arial" pitchFamily="34" charset="0"/>
              </a:rPr>
              <a:t>ip-address</a:t>
            </a:r>
            <a:r>
              <a:rPr lang="en-US" sz="1600" b="1" dirty="0">
                <a:solidFill>
                  <a:schemeClr val="accent6">
                    <a:lumMod val="75000"/>
                  </a:schemeClr>
                </a:solidFill>
                <a:latin typeface="Arial" pitchFamily="34" charset="0"/>
                <a:cs typeface="Arial" pitchFamily="34" charset="0"/>
              </a:rPr>
              <a:t>  </a:t>
            </a:r>
            <a:r>
              <a:rPr lang="en-US" sz="1600" dirty="0">
                <a:solidFill>
                  <a:schemeClr val="bg2">
                    <a:lumMod val="25000"/>
                  </a:schemeClr>
                </a:solidFill>
                <a:latin typeface="Arial" pitchFamily="34" charset="0"/>
                <a:cs typeface="Arial" pitchFamily="34" charset="0"/>
              </a:rPr>
              <a:t>Es la dirección de destino (next-hop) del par BGP.</a:t>
            </a:r>
            <a:endParaRPr lang="es-MX" sz="1600" dirty="0">
              <a:solidFill>
                <a:schemeClr val="bg2">
                  <a:lumMod val="25000"/>
                </a:schemeClr>
              </a:solidFill>
              <a:latin typeface="Arial" pitchFamily="34" charset="0"/>
              <a:cs typeface="Arial" pitchFamily="34" charset="0"/>
            </a:endParaRPr>
          </a:p>
        </p:txBody>
      </p:sp>
      <p:sp>
        <p:nvSpPr>
          <p:cNvPr id="14" name="CuadroTexto 13">
            <a:extLst>
              <a:ext uri="{FF2B5EF4-FFF2-40B4-BE49-F238E27FC236}">
                <a16:creationId xmlns:a16="http://schemas.microsoft.com/office/drawing/2014/main" id="{7C4E6598-9209-1C24-4EF1-723D6F642651}"/>
              </a:ext>
            </a:extLst>
          </p:cNvPr>
          <p:cNvSpPr txBox="1"/>
          <p:nvPr/>
        </p:nvSpPr>
        <p:spPr>
          <a:xfrm>
            <a:off x="469320" y="2000732"/>
            <a:ext cx="6078074" cy="338554"/>
          </a:xfrm>
          <a:prstGeom prst="rect">
            <a:avLst/>
          </a:prstGeom>
          <a:noFill/>
        </p:spPr>
        <p:txBody>
          <a:bodyPr wrap="none" rtlCol="0">
            <a:spAutoFit/>
          </a:bodyPr>
          <a:lstStyle/>
          <a:p>
            <a:r>
              <a:rPr lang="en-US" sz="1600" b="1" i="1" dirty="0">
                <a:solidFill>
                  <a:schemeClr val="accent5">
                    <a:lumMod val="75000"/>
                  </a:schemeClr>
                </a:solidFill>
                <a:latin typeface="Arial" pitchFamily="34" charset="0"/>
                <a:cs typeface="Arial" pitchFamily="34" charset="0"/>
              </a:rPr>
              <a:t>as-number</a:t>
            </a:r>
            <a:r>
              <a:rPr lang="en-US" sz="1600" b="1" dirty="0">
                <a:solidFill>
                  <a:schemeClr val="accent6">
                    <a:lumMod val="75000"/>
                  </a:schemeClr>
                </a:solidFill>
                <a:latin typeface="Arial" pitchFamily="34" charset="0"/>
                <a:cs typeface="Arial" pitchFamily="34" charset="0"/>
              </a:rPr>
              <a:t>  </a:t>
            </a:r>
            <a:r>
              <a:rPr lang="en-US" sz="1600" dirty="0">
                <a:solidFill>
                  <a:schemeClr val="bg2">
                    <a:lumMod val="25000"/>
                  </a:schemeClr>
                </a:solidFill>
                <a:latin typeface="Arial" pitchFamily="34" charset="0"/>
                <a:cs typeface="Arial" pitchFamily="34" charset="0"/>
              </a:rPr>
              <a:t>Es el número de sistema autónomo del vecino BGP.</a:t>
            </a:r>
            <a:endParaRPr lang="es-MX" sz="1600" dirty="0"/>
          </a:p>
        </p:txBody>
      </p:sp>
    </p:spTree>
    <p:extLst>
      <p:ext uri="{BB962C8B-B14F-4D97-AF65-F5344CB8AC3E}">
        <p14:creationId xmlns:p14="http://schemas.microsoft.com/office/powerpoint/2010/main" val="467128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6724" name="Picture 4" descr="l01_19"/>
          <p:cNvPicPr>
            <a:picLocks noChangeAspect="1" noChangeArrowheads="1"/>
          </p:cNvPicPr>
          <p:nvPr/>
        </p:nvPicPr>
        <p:blipFill>
          <a:blip r:embed="rId3"/>
          <a:srcRect/>
          <a:stretch>
            <a:fillRect/>
          </a:stretch>
        </p:blipFill>
        <p:spPr bwMode="auto">
          <a:xfrm>
            <a:off x="685800" y="1340768"/>
            <a:ext cx="7772400" cy="4743450"/>
          </a:xfrm>
          <a:prstGeom prst="rect">
            <a:avLst/>
          </a:prstGeom>
          <a:noFill/>
        </p:spPr>
      </p:pic>
      <p:sp>
        <p:nvSpPr>
          <p:cNvPr id="2" name="Rectangle 2">
            <a:extLst>
              <a:ext uri="{FF2B5EF4-FFF2-40B4-BE49-F238E27FC236}">
                <a16:creationId xmlns:a16="http://schemas.microsoft.com/office/drawing/2014/main" id="{B724D39D-1A23-3FFC-3BAC-E1A400226871}"/>
              </a:ext>
            </a:extLst>
          </p:cNvPr>
          <p:cNvSpPr txBox="1">
            <a:spLocks noChangeArrowheads="1"/>
          </p:cNvSpPr>
          <p:nvPr/>
        </p:nvSpPr>
        <p:spPr>
          <a:xfrm>
            <a:off x="148367" y="36260"/>
            <a:ext cx="8816121"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b="1" dirty="0">
                <a:solidFill>
                  <a:schemeClr val="accent3">
                    <a:lumMod val="75000"/>
                  </a:schemeClr>
                </a:solidFill>
                <a:latin typeface="Dom Casual" charset="0"/>
              </a:rPr>
              <a:t>BGP </a:t>
            </a:r>
            <a:r>
              <a:rPr lang="es-ES_tradnl" sz="1800" b="1" dirty="0" err="1">
                <a:solidFill>
                  <a:schemeClr val="accent3">
                    <a:lumMod val="75000"/>
                  </a:schemeClr>
                </a:solidFill>
                <a:latin typeface="Dom Casual" charset="0"/>
              </a:rPr>
              <a:t>neighbor</a:t>
            </a:r>
            <a:r>
              <a:rPr lang="es-ES_tradnl" sz="1800" b="1" dirty="0">
                <a:solidFill>
                  <a:schemeClr val="accent3">
                    <a:lumMod val="75000"/>
                  </a:schemeClr>
                </a:solidFill>
                <a:latin typeface="Dom Casual" charset="0"/>
              </a:rPr>
              <a:t> </a:t>
            </a:r>
            <a:r>
              <a:rPr lang="es-ES_tradnl" sz="1800" b="1" dirty="0" err="1">
                <a:solidFill>
                  <a:schemeClr val="accent3">
                    <a:lumMod val="75000"/>
                  </a:schemeClr>
                </a:solidFill>
                <a:latin typeface="Dom Casual" charset="0"/>
              </a:rPr>
              <a:t>command</a:t>
            </a:r>
            <a:endParaRPr lang="es-ES_tradnl" sz="1800" b="1" dirty="0">
              <a:solidFill>
                <a:schemeClr val="accent3">
                  <a:lumMod val="75000"/>
                </a:schemeClr>
              </a:solidFill>
              <a:latin typeface="Dom Casual" charset="0"/>
            </a:endParaRPr>
          </a:p>
        </p:txBody>
      </p:sp>
      <p:sp>
        <p:nvSpPr>
          <p:cNvPr id="5" name="CuadroTexto 4">
            <a:extLst>
              <a:ext uri="{FF2B5EF4-FFF2-40B4-BE49-F238E27FC236}">
                <a16:creationId xmlns:a16="http://schemas.microsoft.com/office/drawing/2014/main" id="{C814234D-0D0C-B08B-0F4E-8DC9D456D2E6}"/>
              </a:ext>
            </a:extLst>
          </p:cNvPr>
          <p:cNvSpPr txBox="1"/>
          <p:nvPr/>
        </p:nvSpPr>
        <p:spPr>
          <a:xfrm>
            <a:off x="6804248" y="4459932"/>
            <a:ext cx="2160240" cy="1415772"/>
          </a:xfrm>
          <a:prstGeom prst="rect">
            <a:avLst/>
          </a:prstGeom>
          <a:noFill/>
        </p:spPr>
        <p:txBody>
          <a:bodyPr wrap="square" rtlCol="0">
            <a:spAutoFit/>
          </a:bodyPr>
          <a:lstStyle/>
          <a:p>
            <a:r>
              <a:rPr lang="es-MX" sz="1200" dirty="0">
                <a:latin typeface="Arial" panose="020B0604020202020204" pitchFamily="34" charset="0"/>
                <a:cs typeface="Arial" panose="020B0604020202020204" pitchFamily="34" charset="0"/>
              </a:rPr>
              <a:t>El comando </a:t>
            </a:r>
            <a:r>
              <a:rPr lang="es-MX" sz="1200" b="1" dirty="0" err="1">
                <a:latin typeface="Arial" panose="020B0604020202020204" pitchFamily="34" charset="0"/>
                <a:cs typeface="Arial" panose="020B0604020202020204" pitchFamily="34" charset="0"/>
              </a:rPr>
              <a:t>neighbor</a:t>
            </a:r>
            <a:r>
              <a:rPr lang="es-MX" sz="1200" dirty="0">
                <a:latin typeface="Arial" panose="020B0604020202020204" pitchFamily="34" charset="0"/>
                <a:cs typeface="Arial" panose="020B0604020202020204" pitchFamily="34" charset="0"/>
              </a:rPr>
              <a:t> le dice al ruteador </a:t>
            </a:r>
            <a:r>
              <a:rPr lang="es-MX" sz="1200" b="1" dirty="0">
                <a:latin typeface="Arial" panose="020B0604020202020204" pitchFamily="34" charset="0"/>
                <a:cs typeface="Arial" panose="020B0604020202020204" pitchFamily="34" charset="0"/>
              </a:rPr>
              <a:t>C</a:t>
            </a:r>
            <a:r>
              <a:rPr lang="es-MX" sz="1200" dirty="0">
                <a:latin typeface="Arial" panose="020B0604020202020204" pitchFamily="34" charset="0"/>
                <a:cs typeface="Arial" panose="020B0604020202020204" pitchFamily="34" charset="0"/>
              </a:rPr>
              <a:t>, vas a intentar establecer una conexión TCP hacia el ruteador </a:t>
            </a:r>
            <a:r>
              <a:rPr lang="es-MX" sz="1200" b="1" dirty="0">
                <a:latin typeface="Arial" panose="020B0604020202020204" pitchFamily="34" charset="0"/>
                <a:cs typeface="Arial" panose="020B0604020202020204" pitchFamily="34" charset="0"/>
              </a:rPr>
              <a:t>A </a:t>
            </a:r>
            <a:r>
              <a:rPr lang="es-MX" sz="1200" dirty="0">
                <a:latin typeface="Arial" panose="020B0604020202020204" pitchFamily="34" charset="0"/>
                <a:cs typeface="Arial" panose="020B0604020202020204" pitchFamily="34" charset="0"/>
              </a:rPr>
              <a:t>con la </a:t>
            </a:r>
            <a:r>
              <a:rPr lang="es-MX" sz="1200" b="1" dirty="0">
                <a:latin typeface="Arial" panose="020B0604020202020204" pitchFamily="34" charset="0"/>
                <a:cs typeface="Arial" panose="020B0604020202020204" pitchFamily="34" charset="0"/>
              </a:rPr>
              <a:t>dirección del ruteador A </a:t>
            </a:r>
            <a:r>
              <a:rPr lang="es-MX" sz="1200" dirty="0">
                <a:latin typeface="Arial" panose="020B0604020202020204" pitchFamily="34" charset="0"/>
                <a:cs typeface="Arial" panose="020B0604020202020204" pitchFamily="34" charset="0"/>
              </a:rPr>
              <a:t>y el número de </a:t>
            </a:r>
            <a:r>
              <a:rPr lang="es-MX" sz="1200" b="1" dirty="0">
                <a:latin typeface="Arial" panose="020B0604020202020204" pitchFamily="34" charset="0"/>
                <a:cs typeface="Arial" panose="020B0604020202020204" pitchFamily="34" charset="0"/>
              </a:rPr>
              <a:t>AS</a:t>
            </a:r>
            <a:r>
              <a:rPr lang="es-MX" sz="1200" dirty="0">
                <a:latin typeface="Arial" panose="020B0604020202020204" pitchFamily="34" charset="0"/>
                <a:cs typeface="Arial" panose="020B0604020202020204" pitchFamily="34" charset="0"/>
              </a:rPr>
              <a:t> remoto</a:t>
            </a:r>
            <a:r>
              <a:rPr lang="es-MX" sz="1400" dirty="0"/>
              <a:t>.</a:t>
            </a:r>
          </a:p>
        </p:txBody>
      </p:sp>
      <p:sp>
        <p:nvSpPr>
          <p:cNvPr id="6" name="CuadroTexto 5">
            <a:extLst>
              <a:ext uri="{FF2B5EF4-FFF2-40B4-BE49-F238E27FC236}">
                <a16:creationId xmlns:a16="http://schemas.microsoft.com/office/drawing/2014/main" id="{0445FA24-1B42-479C-2210-1D02AF01E42C}"/>
              </a:ext>
            </a:extLst>
          </p:cNvPr>
          <p:cNvSpPr txBox="1"/>
          <p:nvPr/>
        </p:nvSpPr>
        <p:spPr>
          <a:xfrm>
            <a:off x="4390864" y="5691038"/>
            <a:ext cx="2341376" cy="1200329"/>
          </a:xfrm>
          <a:prstGeom prst="rect">
            <a:avLst/>
          </a:prstGeom>
          <a:noFill/>
        </p:spPr>
        <p:txBody>
          <a:bodyPr wrap="square" rtlCol="0">
            <a:spAutoFit/>
          </a:bodyPr>
          <a:lstStyle/>
          <a:p>
            <a:r>
              <a:rPr lang="es-MX" sz="1200" dirty="0">
                <a:latin typeface="Arial" panose="020B0604020202020204" pitchFamily="34" charset="0"/>
                <a:cs typeface="Arial" panose="020B0604020202020204" pitchFamily="34" charset="0"/>
              </a:rPr>
              <a:t>En el ruteador </a:t>
            </a:r>
            <a:r>
              <a:rPr lang="es-MX" sz="1200" b="1" dirty="0">
                <a:latin typeface="Arial" panose="020B0604020202020204" pitchFamily="34" charset="0"/>
                <a:cs typeface="Arial" panose="020B0604020202020204" pitchFamily="34" charset="0"/>
              </a:rPr>
              <a:t>A</a:t>
            </a:r>
            <a:r>
              <a:rPr lang="es-MX" sz="1200" dirty="0">
                <a:latin typeface="Arial" panose="020B0604020202020204" pitchFamily="34" charset="0"/>
                <a:cs typeface="Arial" panose="020B0604020202020204" pitchFamily="34" charset="0"/>
              </a:rPr>
              <a:t>, debe haber un comando reciproco. Hasta que ponga los dos comandos se establece la conexión. El ruteador </a:t>
            </a:r>
            <a:r>
              <a:rPr lang="es-MX" sz="1200" b="1" dirty="0">
                <a:latin typeface="Arial" panose="020B0604020202020204" pitchFamily="34" charset="0"/>
                <a:cs typeface="Arial" panose="020B0604020202020204" pitchFamily="34" charset="0"/>
              </a:rPr>
              <a:t>A</a:t>
            </a:r>
            <a:r>
              <a:rPr lang="es-MX" sz="1200" dirty="0">
                <a:latin typeface="Arial" panose="020B0604020202020204" pitchFamily="34" charset="0"/>
                <a:cs typeface="Arial" panose="020B0604020202020204" pitchFamily="34" charset="0"/>
              </a:rPr>
              <a:t> tiene un vecino interno que es </a:t>
            </a:r>
            <a:r>
              <a:rPr lang="es-MX" sz="1200" b="1" dirty="0">
                <a:latin typeface="Arial" panose="020B0604020202020204" pitchFamily="34" charset="0"/>
                <a:cs typeface="Arial" panose="020B0604020202020204" pitchFamily="34" charset="0"/>
              </a:rPr>
              <a:t>B</a:t>
            </a:r>
            <a:r>
              <a:rPr lang="es-MX" sz="1200" dirty="0">
                <a:latin typeface="Arial" panose="020B0604020202020204" pitchFamily="34" charset="0"/>
                <a:cs typeface="Arial" panose="020B0604020202020204" pitchFamily="34" charset="0"/>
              </a:rPr>
              <a:t>. </a:t>
            </a:r>
          </a:p>
        </p:txBody>
      </p:sp>
      <p:sp>
        <p:nvSpPr>
          <p:cNvPr id="7" name="CuadroTexto 6">
            <a:extLst>
              <a:ext uri="{FF2B5EF4-FFF2-40B4-BE49-F238E27FC236}">
                <a16:creationId xmlns:a16="http://schemas.microsoft.com/office/drawing/2014/main" id="{7DC75556-0A1A-EB06-AF43-370A54660912}"/>
              </a:ext>
            </a:extLst>
          </p:cNvPr>
          <p:cNvSpPr txBox="1"/>
          <p:nvPr/>
        </p:nvSpPr>
        <p:spPr>
          <a:xfrm>
            <a:off x="395536" y="1268760"/>
            <a:ext cx="2448272" cy="1200329"/>
          </a:xfrm>
          <a:prstGeom prst="rect">
            <a:avLst/>
          </a:prstGeom>
          <a:noFill/>
        </p:spPr>
        <p:txBody>
          <a:bodyPr wrap="square" rtlCol="0">
            <a:spAutoFit/>
          </a:bodyPr>
          <a:lstStyle/>
          <a:p>
            <a:r>
              <a:rPr lang="es-MX" sz="1200" dirty="0">
                <a:latin typeface="Arial" panose="020B0604020202020204" pitchFamily="34" charset="0"/>
                <a:cs typeface="Arial" panose="020B0604020202020204" pitchFamily="34" charset="0"/>
              </a:rPr>
              <a:t>Ya con esto tenemos intercambio de rutas entre el ruteador </a:t>
            </a:r>
            <a:r>
              <a:rPr lang="es-MX" sz="1200" b="1" dirty="0">
                <a:latin typeface="Arial" panose="020B0604020202020204" pitchFamily="34" charset="0"/>
                <a:cs typeface="Arial" panose="020B0604020202020204" pitchFamily="34" charset="0"/>
              </a:rPr>
              <a:t>C, A y B. </a:t>
            </a:r>
            <a:r>
              <a:rPr lang="es-MX" sz="1200" dirty="0">
                <a:latin typeface="Arial" panose="020B0604020202020204" pitchFamily="34" charset="0"/>
                <a:cs typeface="Arial" panose="020B0604020202020204" pitchFamily="34" charset="0"/>
              </a:rPr>
              <a:t>Esta es la configuración mínima que ocupamos para BGP. Esto solo establece las adyacencias.</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820472" cy="927072"/>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b="1" dirty="0">
                <a:solidFill>
                  <a:schemeClr val="accent3">
                    <a:lumMod val="75000"/>
                  </a:schemeClr>
                </a:solidFill>
                <a:latin typeface="Dom Casual" charset="0"/>
              </a:rPr>
              <a:t>Publica las redes que se originan de este AS</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486431" y="2368770"/>
            <a:ext cx="7632848" cy="2523329"/>
          </a:xfrm>
          <a:prstGeom prst="rect">
            <a:avLst/>
          </a:prstGeom>
        </p:spPr>
      </p:pic>
      <p:pic>
        <p:nvPicPr>
          <p:cNvPr id="6" name="Picture 1">
            <a:extLst>
              <a:ext uri="{FF2B5EF4-FFF2-40B4-BE49-F238E27FC236}">
                <a16:creationId xmlns:a16="http://schemas.microsoft.com/office/drawing/2014/main" id="{C7FF7579-6929-9EBE-0804-EF0B7C1B6B5E}"/>
              </a:ext>
            </a:extLst>
          </p:cNvPr>
          <p:cNvPicPr>
            <a:picLocks noChangeAspect="1"/>
          </p:cNvPicPr>
          <p:nvPr/>
        </p:nvPicPr>
        <p:blipFill>
          <a:blip r:embed="rId3"/>
          <a:stretch>
            <a:fillRect/>
          </a:stretch>
        </p:blipFill>
        <p:spPr>
          <a:xfrm>
            <a:off x="529355" y="5450033"/>
            <a:ext cx="7740560" cy="1143000"/>
          </a:xfrm>
          <a:prstGeom prst="rect">
            <a:avLst/>
          </a:prstGeom>
        </p:spPr>
      </p:pic>
      <p:sp>
        <p:nvSpPr>
          <p:cNvPr id="2" name="Rectangle 7">
            <a:extLst>
              <a:ext uri="{FF2B5EF4-FFF2-40B4-BE49-F238E27FC236}">
                <a16:creationId xmlns:a16="http://schemas.microsoft.com/office/drawing/2014/main" id="{1EE2EC88-C9D7-A61B-5697-2805E6B966EF}"/>
              </a:ext>
            </a:extLst>
          </p:cNvPr>
          <p:cNvSpPr/>
          <p:nvPr/>
        </p:nvSpPr>
        <p:spPr>
          <a:xfrm>
            <a:off x="529355" y="4225993"/>
            <a:ext cx="7771329" cy="1143000"/>
          </a:xfrm>
          <a:prstGeom prst="rect">
            <a:avLst/>
          </a:prstGeom>
          <a:solidFill>
            <a:srgbClr val="0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6">
            <a:extLst>
              <a:ext uri="{FF2B5EF4-FFF2-40B4-BE49-F238E27FC236}">
                <a16:creationId xmlns:a16="http://schemas.microsoft.com/office/drawing/2014/main" id="{48E2950B-DD1E-FB73-B831-902E4BC06AF2}"/>
              </a:ext>
            </a:extLst>
          </p:cNvPr>
          <p:cNvSpPr txBox="1"/>
          <p:nvPr/>
        </p:nvSpPr>
        <p:spPr>
          <a:xfrm>
            <a:off x="584815" y="4251015"/>
            <a:ext cx="7758793" cy="923330"/>
          </a:xfrm>
          <a:prstGeom prst="rect">
            <a:avLst/>
          </a:prstGeom>
          <a:noFill/>
        </p:spPr>
        <p:txBody>
          <a:bodyPr wrap="square" rtlCol="0">
            <a:spAutoFit/>
          </a:bodyPr>
          <a:lstStyle/>
          <a:p>
            <a:r>
              <a:rPr lang="es-ES" dirty="0">
                <a:solidFill>
                  <a:schemeClr val="bg1"/>
                </a:solidFill>
              </a:rPr>
              <a:t>Empresa-A(</a:t>
            </a:r>
            <a:r>
              <a:rPr lang="es-ES" dirty="0" err="1">
                <a:solidFill>
                  <a:schemeClr val="bg1"/>
                </a:solidFill>
              </a:rPr>
              <a:t>config</a:t>
            </a:r>
            <a:r>
              <a:rPr lang="es-ES" dirty="0">
                <a:solidFill>
                  <a:schemeClr val="bg1"/>
                </a:solidFill>
              </a:rPr>
              <a:t>)#</a:t>
            </a:r>
            <a:r>
              <a:rPr lang="es-ES" b="1" dirty="0">
                <a:solidFill>
                  <a:schemeClr val="bg1"/>
                </a:solidFill>
              </a:rPr>
              <a:t>ruteador bgp 65000</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neighbor 209.165.201.1 remote-as 65001</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network 198.133.219.0 mask 255.255.255.0</a:t>
            </a:r>
          </a:p>
        </p:txBody>
      </p:sp>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480319" y="1115723"/>
            <a:ext cx="8113460" cy="10580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000"/>
              </a:lnSpc>
            </a:pPr>
            <a:r>
              <a:rPr lang="es-ES" sz="1400" dirty="0">
                <a:solidFill>
                  <a:schemeClr val="bg2">
                    <a:lumMod val="25000"/>
                  </a:schemeClr>
                </a:solidFill>
                <a:latin typeface="Arial" pitchFamily="34" charset="0"/>
                <a:cs typeface="Arial" pitchFamily="34" charset="0"/>
              </a:rPr>
              <a:t>Introduce la dirección de red en la tabla de BGP local. Identifica que red va a ser anunciada por medio de BGP.</a:t>
            </a:r>
          </a:p>
          <a:p>
            <a:pPr algn="just">
              <a:lnSpc>
                <a:spcPts val="2500"/>
              </a:lnSpc>
              <a:spcBef>
                <a:spcPts val="1200"/>
              </a:spcBef>
              <a:spcAft>
                <a:spcPts val="1200"/>
              </a:spcAft>
            </a:pPr>
            <a:r>
              <a:rPr lang="en-US" sz="2000" b="1" dirty="0">
                <a:solidFill>
                  <a:schemeClr val="accent6">
                    <a:lumMod val="75000"/>
                  </a:schemeClr>
                </a:solidFill>
                <a:latin typeface="Arial" pitchFamily="34" charset="0"/>
                <a:cs typeface="Arial" pitchFamily="34" charset="0"/>
              </a:rPr>
              <a:t>network </a:t>
            </a:r>
            <a:r>
              <a:rPr lang="en-US" sz="2000" b="1" i="1" dirty="0">
                <a:solidFill>
                  <a:schemeClr val="accent5">
                    <a:lumMod val="75000"/>
                  </a:schemeClr>
                </a:solidFill>
                <a:latin typeface="Arial" pitchFamily="34" charset="0"/>
                <a:cs typeface="Arial" pitchFamily="34" charset="0"/>
              </a:rPr>
              <a:t>network-address</a:t>
            </a:r>
            <a:r>
              <a:rPr lang="en-US" sz="2000" b="1" dirty="0">
                <a:solidFill>
                  <a:schemeClr val="accent6">
                    <a:lumMod val="75000"/>
                  </a:schemeClr>
                </a:solidFill>
                <a:latin typeface="Arial" pitchFamily="34" charset="0"/>
                <a:cs typeface="Arial" pitchFamily="34" charset="0"/>
              </a:rPr>
              <a:t> [mask </a:t>
            </a:r>
            <a:r>
              <a:rPr lang="en-US" sz="2000" b="1" i="1" dirty="0">
                <a:solidFill>
                  <a:schemeClr val="accent5">
                    <a:lumMod val="75000"/>
                  </a:schemeClr>
                </a:solidFill>
                <a:latin typeface="Arial" pitchFamily="34" charset="0"/>
                <a:cs typeface="Arial" pitchFamily="34" charset="0"/>
              </a:rPr>
              <a:t>network-mask</a:t>
            </a:r>
            <a:r>
              <a:rPr lang="en-US" sz="2000" b="1" dirty="0">
                <a:solidFill>
                  <a:schemeClr val="accent6">
                    <a:lumMod val="75000"/>
                  </a:schemeClr>
                </a:solidFill>
                <a:latin typeface="Arial" pitchFamily="34" charset="0"/>
                <a:cs typeface="Arial" pitchFamily="34" charset="0"/>
              </a:rPr>
              <a:t>]</a:t>
            </a:r>
            <a:endParaRPr lang="es-MX" sz="2000"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2410570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820472" cy="927072"/>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b="1" dirty="0">
                <a:solidFill>
                  <a:schemeClr val="accent3">
                    <a:lumMod val="75000"/>
                  </a:schemeClr>
                </a:solidFill>
                <a:latin typeface="Dom Casual" charset="0"/>
              </a:rPr>
              <a:t>Publica las redes que se originan de este AS</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486431" y="2368770"/>
            <a:ext cx="7632848" cy="2523329"/>
          </a:xfrm>
          <a:prstGeom prst="rect">
            <a:avLst/>
          </a:prstGeom>
        </p:spPr>
      </p:pic>
      <p:pic>
        <p:nvPicPr>
          <p:cNvPr id="6" name="Picture 1">
            <a:extLst>
              <a:ext uri="{FF2B5EF4-FFF2-40B4-BE49-F238E27FC236}">
                <a16:creationId xmlns:a16="http://schemas.microsoft.com/office/drawing/2014/main" id="{C7FF7579-6929-9EBE-0804-EF0B7C1B6B5E}"/>
              </a:ext>
            </a:extLst>
          </p:cNvPr>
          <p:cNvPicPr>
            <a:picLocks noChangeAspect="1"/>
          </p:cNvPicPr>
          <p:nvPr/>
        </p:nvPicPr>
        <p:blipFill>
          <a:blip r:embed="rId3"/>
          <a:stretch>
            <a:fillRect/>
          </a:stretch>
        </p:blipFill>
        <p:spPr>
          <a:xfrm>
            <a:off x="529355" y="5450033"/>
            <a:ext cx="7740560" cy="1143000"/>
          </a:xfrm>
          <a:prstGeom prst="rect">
            <a:avLst/>
          </a:prstGeom>
        </p:spPr>
      </p:pic>
      <p:sp>
        <p:nvSpPr>
          <p:cNvPr id="2" name="Rectangle 7">
            <a:extLst>
              <a:ext uri="{FF2B5EF4-FFF2-40B4-BE49-F238E27FC236}">
                <a16:creationId xmlns:a16="http://schemas.microsoft.com/office/drawing/2014/main" id="{1EE2EC88-C9D7-A61B-5697-2805E6B966EF}"/>
              </a:ext>
            </a:extLst>
          </p:cNvPr>
          <p:cNvSpPr/>
          <p:nvPr/>
        </p:nvSpPr>
        <p:spPr>
          <a:xfrm>
            <a:off x="529355" y="4225993"/>
            <a:ext cx="7771329" cy="1143000"/>
          </a:xfrm>
          <a:prstGeom prst="rect">
            <a:avLst/>
          </a:prstGeom>
          <a:solidFill>
            <a:srgbClr val="0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6">
            <a:extLst>
              <a:ext uri="{FF2B5EF4-FFF2-40B4-BE49-F238E27FC236}">
                <a16:creationId xmlns:a16="http://schemas.microsoft.com/office/drawing/2014/main" id="{48E2950B-DD1E-FB73-B831-902E4BC06AF2}"/>
              </a:ext>
            </a:extLst>
          </p:cNvPr>
          <p:cNvSpPr txBox="1"/>
          <p:nvPr/>
        </p:nvSpPr>
        <p:spPr>
          <a:xfrm>
            <a:off x="584815" y="4251015"/>
            <a:ext cx="7758793" cy="923330"/>
          </a:xfrm>
          <a:prstGeom prst="rect">
            <a:avLst/>
          </a:prstGeom>
          <a:noFill/>
        </p:spPr>
        <p:txBody>
          <a:bodyPr wrap="square" rtlCol="0">
            <a:spAutoFit/>
          </a:bodyPr>
          <a:lstStyle/>
          <a:p>
            <a:r>
              <a:rPr lang="es-ES" dirty="0">
                <a:solidFill>
                  <a:schemeClr val="bg1"/>
                </a:solidFill>
              </a:rPr>
              <a:t>Empresa-A(</a:t>
            </a:r>
            <a:r>
              <a:rPr lang="es-ES" dirty="0" err="1">
                <a:solidFill>
                  <a:schemeClr val="bg1"/>
                </a:solidFill>
              </a:rPr>
              <a:t>config</a:t>
            </a:r>
            <a:r>
              <a:rPr lang="es-ES" dirty="0">
                <a:solidFill>
                  <a:schemeClr val="bg1"/>
                </a:solidFill>
              </a:rPr>
              <a:t>)#</a:t>
            </a:r>
            <a:r>
              <a:rPr lang="es-ES" b="1" dirty="0">
                <a:solidFill>
                  <a:schemeClr val="bg1"/>
                </a:solidFill>
              </a:rPr>
              <a:t>ruteador bgp 65000</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neighbor 209.165.201.1 remote-as 65001</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network 198.133.219.0 mask 255.255.255.0</a:t>
            </a:r>
          </a:p>
        </p:txBody>
      </p:sp>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407480" y="1114731"/>
            <a:ext cx="8196967" cy="10580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000"/>
              </a:lnSpc>
            </a:pPr>
            <a:r>
              <a:rPr lang="es-ES" sz="1400" dirty="0">
                <a:solidFill>
                  <a:schemeClr val="bg2">
                    <a:lumMod val="25000"/>
                  </a:schemeClr>
                </a:solidFill>
                <a:latin typeface="Arial" pitchFamily="34" charset="0"/>
                <a:cs typeface="Arial" pitchFamily="34" charset="0"/>
              </a:rPr>
              <a:t>El comando </a:t>
            </a:r>
            <a:r>
              <a:rPr lang="es-ES" sz="1400" b="1" dirty="0" err="1">
                <a:solidFill>
                  <a:schemeClr val="bg2">
                    <a:lumMod val="25000"/>
                  </a:schemeClr>
                </a:solidFill>
                <a:latin typeface="Arial" pitchFamily="34" charset="0"/>
                <a:cs typeface="Arial" pitchFamily="34" charset="0"/>
              </a:rPr>
              <a:t>network</a:t>
            </a:r>
            <a:r>
              <a:rPr lang="es-ES" sz="1400" b="1" dirty="0">
                <a:solidFill>
                  <a:schemeClr val="bg2">
                    <a:lumMod val="25000"/>
                  </a:schemeClr>
                </a:solidFill>
                <a:latin typeface="Arial" pitchFamily="34" charset="0"/>
                <a:cs typeface="Arial" pitchFamily="34" charset="0"/>
              </a:rPr>
              <a:t> </a:t>
            </a:r>
            <a:r>
              <a:rPr lang="es-ES" sz="1400" dirty="0">
                <a:solidFill>
                  <a:schemeClr val="bg2">
                    <a:lumMod val="25000"/>
                  </a:schemeClr>
                </a:solidFill>
                <a:latin typeface="Arial" pitchFamily="34" charset="0"/>
                <a:cs typeface="Arial" pitchFamily="34" charset="0"/>
              </a:rPr>
              <a:t>se refiere a qué redes vas a inyectar a la tabla de ruteo global de BGP.  Pero es necesario que la ruta exista en mi tabla de ruteo, antes de que BGP la pueda inyectar.</a:t>
            </a:r>
          </a:p>
          <a:p>
            <a:pPr algn="just">
              <a:lnSpc>
                <a:spcPts val="2500"/>
              </a:lnSpc>
              <a:spcBef>
                <a:spcPts val="1200"/>
              </a:spcBef>
              <a:spcAft>
                <a:spcPts val="1200"/>
              </a:spcAft>
            </a:pPr>
            <a:r>
              <a:rPr lang="en-US" sz="2000" b="1" dirty="0">
                <a:solidFill>
                  <a:schemeClr val="accent6">
                    <a:lumMod val="75000"/>
                  </a:schemeClr>
                </a:solidFill>
                <a:latin typeface="Arial" pitchFamily="34" charset="0"/>
                <a:cs typeface="Arial" pitchFamily="34" charset="0"/>
              </a:rPr>
              <a:t>network </a:t>
            </a:r>
            <a:r>
              <a:rPr lang="en-US" sz="2000" b="1" i="1" dirty="0">
                <a:solidFill>
                  <a:schemeClr val="accent5">
                    <a:lumMod val="75000"/>
                  </a:schemeClr>
                </a:solidFill>
                <a:latin typeface="Arial" pitchFamily="34" charset="0"/>
                <a:cs typeface="Arial" pitchFamily="34" charset="0"/>
              </a:rPr>
              <a:t>network-address</a:t>
            </a:r>
            <a:r>
              <a:rPr lang="en-US" sz="2000" b="1" dirty="0">
                <a:solidFill>
                  <a:schemeClr val="accent6">
                    <a:lumMod val="75000"/>
                  </a:schemeClr>
                </a:solidFill>
                <a:latin typeface="Arial" pitchFamily="34" charset="0"/>
                <a:cs typeface="Arial" pitchFamily="34" charset="0"/>
              </a:rPr>
              <a:t> [mask </a:t>
            </a:r>
            <a:r>
              <a:rPr lang="en-US" sz="2000" b="1" i="1" dirty="0">
                <a:solidFill>
                  <a:schemeClr val="accent5">
                    <a:lumMod val="75000"/>
                  </a:schemeClr>
                </a:solidFill>
                <a:latin typeface="Arial" pitchFamily="34" charset="0"/>
                <a:cs typeface="Arial" pitchFamily="34" charset="0"/>
              </a:rPr>
              <a:t>network-mask</a:t>
            </a:r>
            <a:r>
              <a:rPr lang="en-US" sz="2000" b="1" dirty="0">
                <a:solidFill>
                  <a:schemeClr val="accent6">
                    <a:lumMod val="75000"/>
                  </a:schemeClr>
                </a:solidFill>
                <a:latin typeface="Arial" pitchFamily="34" charset="0"/>
                <a:cs typeface="Arial" pitchFamily="34" charset="0"/>
              </a:rPr>
              <a:t>]</a:t>
            </a:r>
            <a:endParaRPr lang="es-MX" sz="2000"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3017023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50192" y="-22820"/>
            <a:ext cx="8570280"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Verificación de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718908" y="2996952"/>
            <a:ext cx="7632848" cy="2523329"/>
          </a:xfrm>
          <a:prstGeom prst="rect">
            <a:avLst/>
          </a:prstGeom>
        </p:spPr>
      </p:pic>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539552" y="1194734"/>
            <a:ext cx="8464103" cy="1501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Aft>
                <a:spcPts val="1200"/>
              </a:spcAft>
            </a:pPr>
            <a:r>
              <a:rPr lang="es-ES" dirty="0">
                <a:solidFill>
                  <a:schemeClr val="bg2">
                    <a:lumMod val="25000"/>
                  </a:schemeClr>
                </a:solidFill>
                <a:latin typeface="Arial" pitchFamily="34" charset="0"/>
                <a:cs typeface="Arial" pitchFamily="34" charset="0"/>
              </a:rPr>
              <a:t>Estos son los tres comandos para verificar BGP: </a:t>
            </a:r>
          </a:p>
          <a:p>
            <a:pPr marL="285750" indent="-285750" algn="just">
              <a:lnSpc>
                <a:spcPts val="2500"/>
              </a:lnSpc>
              <a:buFont typeface="Arial" panose="020B0604020202020204" pitchFamily="34" charset="0"/>
              <a:buChar char="•"/>
            </a:pPr>
            <a:r>
              <a:rPr lang="es-ES" b="1" dirty="0" err="1">
                <a:solidFill>
                  <a:schemeClr val="accent6">
                    <a:lumMod val="75000"/>
                  </a:schemeClr>
                </a:solidFill>
                <a:latin typeface="Arial" pitchFamily="34" charset="0"/>
                <a:cs typeface="Arial" pitchFamily="34" charset="0"/>
              </a:rPr>
              <a:t>sh</a:t>
            </a:r>
            <a:r>
              <a:rPr lang="es-ES" b="1" dirty="0">
                <a:solidFill>
                  <a:schemeClr val="accent6">
                    <a:lumMod val="75000"/>
                  </a:schemeClr>
                </a:solidFill>
                <a:latin typeface="Arial" pitchFamily="34" charset="0"/>
                <a:cs typeface="Arial" pitchFamily="34" charset="0"/>
              </a:rPr>
              <a:t> </a:t>
            </a:r>
            <a:r>
              <a:rPr lang="es-ES" b="1" dirty="0" err="1">
                <a:solidFill>
                  <a:schemeClr val="accent6">
                    <a:lumMod val="75000"/>
                  </a:schemeClr>
                </a:solidFill>
                <a:latin typeface="Arial" pitchFamily="34" charset="0"/>
                <a:cs typeface="Arial" pitchFamily="34" charset="0"/>
              </a:rPr>
              <a:t>ip</a:t>
            </a:r>
            <a:r>
              <a:rPr lang="es-ES" b="1" dirty="0">
                <a:solidFill>
                  <a:schemeClr val="accent6">
                    <a:lumMod val="75000"/>
                  </a:schemeClr>
                </a:solidFill>
                <a:latin typeface="Arial" pitchFamily="34" charset="0"/>
                <a:cs typeface="Arial" pitchFamily="34" charset="0"/>
              </a:rPr>
              <a:t> </a:t>
            </a:r>
            <a:r>
              <a:rPr lang="es-ES" b="1" dirty="0" err="1">
                <a:solidFill>
                  <a:schemeClr val="accent6">
                    <a:lumMod val="75000"/>
                  </a:schemeClr>
                </a:solidFill>
                <a:latin typeface="Arial" pitchFamily="34" charset="0"/>
                <a:cs typeface="Arial" pitchFamily="34" charset="0"/>
              </a:rPr>
              <a:t>route</a:t>
            </a:r>
            <a:endParaRPr lang="es-ES" b="1" dirty="0">
              <a:solidFill>
                <a:schemeClr val="accent6">
                  <a:lumMod val="75000"/>
                </a:schemeClr>
              </a:solidFill>
              <a:latin typeface="Arial" pitchFamily="34" charset="0"/>
              <a:cs typeface="Arial" pitchFamily="34" charset="0"/>
            </a:endParaRPr>
          </a:p>
          <a:p>
            <a:pPr marL="285750" indent="-285750" algn="just">
              <a:lnSpc>
                <a:spcPts val="2500"/>
              </a:lnSpc>
              <a:buFont typeface="Arial" panose="020B0604020202020204" pitchFamily="34" charset="0"/>
              <a:buChar char="•"/>
            </a:pPr>
            <a:r>
              <a:rPr lang="es-ES" b="1" dirty="0">
                <a:solidFill>
                  <a:schemeClr val="accent6">
                    <a:lumMod val="75000"/>
                  </a:schemeClr>
                </a:solidFill>
                <a:latin typeface="Arial" pitchFamily="34" charset="0"/>
                <a:cs typeface="Arial" pitchFamily="34" charset="0"/>
              </a:rPr>
              <a:t>show </a:t>
            </a:r>
            <a:r>
              <a:rPr lang="es-ES" b="1" dirty="0" err="1">
                <a:solidFill>
                  <a:schemeClr val="accent6">
                    <a:lumMod val="75000"/>
                  </a:schemeClr>
                </a:solidFill>
                <a:latin typeface="Arial" pitchFamily="34" charset="0"/>
                <a:cs typeface="Arial" pitchFamily="34" charset="0"/>
              </a:rPr>
              <a:t>ip</a:t>
            </a:r>
            <a:r>
              <a:rPr lang="es-ES" b="1" dirty="0">
                <a:solidFill>
                  <a:schemeClr val="accent6">
                    <a:lumMod val="75000"/>
                  </a:schemeClr>
                </a:solidFill>
                <a:latin typeface="Arial" pitchFamily="34" charset="0"/>
                <a:cs typeface="Arial" pitchFamily="34" charset="0"/>
              </a:rPr>
              <a:t> bgp</a:t>
            </a:r>
          </a:p>
          <a:p>
            <a:pPr marL="285750" indent="-285750" algn="just">
              <a:lnSpc>
                <a:spcPts val="2500"/>
              </a:lnSpc>
              <a:buFont typeface="Arial" panose="020B0604020202020204" pitchFamily="34" charset="0"/>
              <a:buChar char="•"/>
            </a:pPr>
            <a:r>
              <a:rPr lang="es-ES" b="1" dirty="0">
                <a:solidFill>
                  <a:schemeClr val="accent6">
                    <a:lumMod val="75000"/>
                  </a:schemeClr>
                </a:solidFill>
                <a:latin typeface="Arial" pitchFamily="34" charset="0"/>
                <a:cs typeface="Arial" pitchFamily="34" charset="0"/>
              </a:rPr>
              <a:t>show </a:t>
            </a:r>
            <a:r>
              <a:rPr lang="es-ES" b="1" dirty="0" err="1">
                <a:solidFill>
                  <a:schemeClr val="accent6">
                    <a:lumMod val="75000"/>
                  </a:schemeClr>
                </a:solidFill>
                <a:latin typeface="Arial" pitchFamily="34" charset="0"/>
                <a:cs typeface="Arial" pitchFamily="34" charset="0"/>
              </a:rPr>
              <a:t>ip</a:t>
            </a:r>
            <a:r>
              <a:rPr lang="es-ES" b="1" dirty="0">
                <a:solidFill>
                  <a:schemeClr val="accent6">
                    <a:lumMod val="75000"/>
                  </a:schemeClr>
                </a:solidFill>
                <a:latin typeface="Arial" pitchFamily="34" charset="0"/>
                <a:cs typeface="Arial" pitchFamily="34" charset="0"/>
              </a:rPr>
              <a:t> bgp </a:t>
            </a:r>
            <a:r>
              <a:rPr lang="es-ES" b="1" dirty="0" err="1">
                <a:solidFill>
                  <a:schemeClr val="accent6">
                    <a:lumMod val="75000"/>
                  </a:schemeClr>
                </a:solidFill>
                <a:latin typeface="Arial" pitchFamily="34" charset="0"/>
                <a:cs typeface="Arial" pitchFamily="34" charset="0"/>
              </a:rPr>
              <a:t>summary</a:t>
            </a:r>
            <a:endParaRPr lang="es-MX" b="1"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911201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50192" y="-22820"/>
            <a:ext cx="8570280"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Verificación de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611560" y="1430892"/>
            <a:ext cx="7632848" cy="2523329"/>
          </a:xfrm>
          <a:prstGeom prst="rect">
            <a:avLst/>
          </a:prstGeom>
        </p:spPr>
      </p:pic>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3707905" y="740717"/>
            <a:ext cx="1368152" cy="379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lnSpc>
                <a:spcPts val="2500"/>
              </a:lnSpc>
            </a:pPr>
            <a:r>
              <a:rPr lang="es-ES" sz="1600" b="1" dirty="0" err="1">
                <a:solidFill>
                  <a:schemeClr val="accent6">
                    <a:lumMod val="75000"/>
                  </a:schemeClr>
                </a:solidFill>
                <a:latin typeface="Arial" pitchFamily="34" charset="0"/>
                <a:cs typeface="Arial" pitchFamily="34" charset="0"/>
              </a:rPr>
              <a:t>sh</a:t>
            </a:r>
            <a:r>
              <a:rPr lang="es-ES" sz="1600" b="1" dirty="0">
                <a:solidFill>
                  <a:schemeClr val="accent6">
                    <a:lumMod val="75000"/>
                  </a:schemeClr>
                </a:solidFill>
                <a:latin typeface="Arial" pitchFamily="34" charset="0"/>
                <a:cs typeface="Arial" pitchFamily="34" charset="0"/>
              </a:rPr>
              <a:t> </a:t>
            </a:r>
            <a:r>
              <a:rPr lang="es-ES" sz="1600" b="1" dirty="0" err="1">
                <a:solidFill>
                  <a:schemeClr val="accent6">
                    <a:lumMod val="75000"/>
                  </a:schemeClr>
                </a:solidFill>
                <a:latin typeface="Arial" pitchFamily="34" charset="0"/>
                <a:cs typeface="Arial" pitchFamily="34" charset="0"/>
              </a:rPr>
              <a:t>ip</a:t>
            </a:r>
            <a:r>
              <a:rPr lang="es-ES" sz="1600" b="1" dirty="0">
                <a:solidFill>
                  <a:schemeClr val="accent6">
                    <a:lumMod val="75000"/>
                  </a:schemeClr>
                </a:solidFill>
                <a:latin typeface="Arial" pitchFamily="34" charset="0"/>
                <a:cs typeface="Arial" pitchFamily="34" charset="0"/>
              </a:rPr>
              <a:t> </a:t>
            </a:r>
            <a:r>
              <a:rPr lang="es-ES" sz="1600" b="1" dirty="0" err="1">
                <a:solidFill>
                  <a:schemeClr val="accent6">
                    <a:lumMod val="75000"/>
                  </a:schemeClr>
                </a:solidFill>
                <a:latin typeface="Arial" pitchFamily="34" charset="0"/>
                <a:cs typeface="Arial" pitchFamily="34" charset="0"/>
              </a:rPr>
              <a:t>route</a:t>
            </a:r>
            <a:endParaRPr lang="es-MX" sz="2000" b="1" dirty="0">
              <a:solidFill>
                <a:schemeClr val="accent6">
                  <a:lumMod val="75000"/>
                </a:schemeClr>
              </a:solidFill>
              <a:latin typeface="Arial" pitchFamily="34" charset="0"/>
              <a:cs typeface="Arial" pitchFamily="34" charset="0"/>
            </a:endParaRPr>
          </a:p>
        </p:txBody>
      </p:sp>
      <p:pic>
        <p:nvPicPr>
          <p:cNvPr id="7" name="Picture 1">
            <a:extLst>
              <a:ext uri="{FF2B5EF4-FFF2-40B4-BE49-F238E27FC236}">
                <a16:creationId xmlns:a16="http://schemas.microsoft.com/office/drawing/2014/main" id="{AC3B5550-2F6C-5411-F051-92D518C1451F}"/>
              </a:ext>
            </a:extLst>
          </p:cNvPr>
          <p:cNvPicPr>
            <a:picLocks noChangeAspect="1"/>
          </p:cNvPicPr>
          <p:nvPr/>
        </p:nvPicPr>
        <p:blipFill>
          <a:blip r:embed="rId3"/>
          <a:stretch>
            <a:fillRect/>
          </a:stretch>
        </p:blipFill>
        <p:spPr>
          <a:xfrm>
            <a:off x="611560" y="3573016"/>
            <a:ext cx="7448826" cy="2736304"/>
          </a:xfrm>
          <a:prstGeom prst="rect">
            <a:avLst/>
          </a:prstGeom>
        </p:spPr>
      </p:pic>
      <p:sp>
        <p:nvSpPr>
          <p:cNvPr id="2" name="CuadroTexto 1">
            <a:extLst>
              <a:ext uri="{FF2B5EF4-FFF2-40B4-BE49-F238E27FC236}">
                <a16:creationId xmlns:a16="http://schemas.microsoft.com/office/drawing/2014/main" id="{960C0AA8-731C-3A29-6366-1085B581F9A7}"/>
              </a:ext>
            </a:extLst>
          </p:cNvPr>
          <p:cNvSpPr txBox="1"/>
          <p:nvPr/>
        </p:nvSpPr>
        <p:spPr>
          <a:xfrm>
            <a:off x="1403648" y="2055560"/>
            <a:ext cx="978153" cy="261610"/>
          </a:xfrm>
          <a:prstGeom prst="rect">
            <a:avLst/>
          </a:prstGeom>
          <a:solidFill>
            <a:schemeClr val="bg1"/>
          </a:solidFill>
        </p:spPr>
        <p:txBody>
          <a:bodyPr wrap="none" rtlCol="0">
            <a:spAutoFit/>
          </a:bodyPr>
          <a:lstStyle/>
          <a:p>
            <a:r>
              <a:rPr lang="es-MX" sz="1100" b="1" dirty="0">
                <a:solidFill>
                  <a:schemeClr val="tx1">
                    <a:lumMod val="65000"/>
                    <a:lumOff val="35000"/>
                  </a:schemeClr>
                </a:solidFill>
                <a:latin typeface="Arial" panose="020B0604020202020204" pitchFamily="34" charset="0"/>
                <a:cs typeface="Arial" panose="020B0604020202020204" pitchFamily="34" charset="0"/>
              </a:rPr>
              <a:t>Company-A</a:t>
            </a:r>
          </a:p>
        </p:txBody>
      </p:sp>
      <p:sp>
        <p:nvSpPr>
          <p:cNvPr id="4" name="CuadroTexto 3">
            <a:extLst>
              <a:ext uri="{FF2B5EF4-FFF2-40B4-BE49-F238E27FC236}">
                <a16:creationId xmlns:a16="http://schemas.microsoft.com/office/drawing/2014/main" id="{019F80AB-965B-8E65-204F-FB035C8F58ED}"/>
              </a:ext>
            </a:extLst>
          </p:cNvPr>
          <p:cNvSpPr txBox="1"/>
          <p:nvPr/>
        </p:nvSpPr>
        <p:spPr>
          <a:xfrm>
            <a:off x="5724128" y="2337005"/>
            <a:ext cx="614271" cy="261610"/>
          </a:xfrm>
          <a:prstGeom prst="rect">
            <a:avLst/>
          </a:prstGeom>
          <a:solidFill>
            <a:schemeClr val="bg1"/>
          </a:solidFill>
        </p:spPr>
        <p:txBody>
          <a:bodyPr wrap="none" rtlCol="0">
            <a:spAutoFit/>
          </a:bodyPr>
          <a:lstStyle/>
          <a:p>
            <a:r>
              <a:rPr lang="es-MX" sz="1100" b="1" dirty="0">
                <a:solidFill>
                  <a:schemeClr val="tx1">
                    <a:lumMod val="65000"/>
                    <a:lumOff val="35000"/>
                  </a:schemeClr>
                </a:solidFill>
                <a:latin typeface="Arial" panose="020B0604020202020204" pitchFamily="34" charset="0"/>
                <a:cs typeface="Arial" panose="020B0604020202020204" pitchFamily="34" charset="0"/>
              </a:rPr>
              <a:t>0.0.0.0</a:t>
            </a:r>
          </a:p>
        </p:txBody>
      </p:sp>
    </p:spTree>
    <p:extLst>
      <p:ext uri="{BB962C8B-B14F-4D97-AF65-F5344CB8AC3E}">
        <p14:creationId xmlns:p14="http://schemas.microsoft.com/office/powerpoint/2010/main" val="2527738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79512" y="-20320"/>
            <a:ext cx="871296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Verificación de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611560" y="1430892"/>
            <a:ext cx="7632848" cy="2523329"/>
          </a:xfrm>
          <a:prstGeom prst="rect">
            <a:avLst/>
          </a:prstGeom>
        </p:spPr>
      </p:pic>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3724324" y="743217"/>
            <a:ext cx="1623343" cy="379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lnSpc>
                <a:spcPts val="2500"/>
              </a:lnSpc>
            </a:pPr>
            <a:r>
              <a:rPr lang="es-ES" sz="1600" b="1" dirty="0">
                <a:solidFill>
                  <a:schemeClr val="accent6">
                    <a:lumMod val="75000"/>
                  </a:schemeClr>
                </a:solidFill>
                <a:latin typeface="Arial" pitchFamily="34" charset="0"/>
                <a:cs typeface="Arial" pitchFamily="34" charset="0"/>
              </a:rPr>
              <a:t>show </a:t>
            </a:r>
            <a:r>
              <a:rPr lang="es-ES" sz="1600" b="1" dirty="0" err="1">
                <a:solidFill>
                  <a:schemeClr val="accent6">
                    <a:lumMod val="75000"/>
                  </a:schemeClr>
                </a:solidFill>
                <a:latin typeface="Arial" pitchFamily="34" charset="0"/>
                <a:cs typeface="Arial" pitchFamily="34" charset="0"/>
              </a:rPr>
              <a:t>ip</a:t>
            </a:r>
            <a:r>
              <a:rPr lang="es-ES" sz="1600" b="1" dirty="0">
                <a:solidFill>
                  <a:schemeClr val="accent6">
                    <a:lumMod val="75000"/>
                  </a:schemeClr>
                </a:solidFill>
                <a:latin typeface="Arial" pitchFamily="34" charset="0"/>
                <a:cs typeface="Arial" pitchFamily="34" charset="0"/>
              </a:rPr>
              <a:t> bgp</a:t>
            </a:r>
            <a:endParaRPr lang="es-MX" sz="2000" b="1" dirty="0">
              <a:solidFill>
                <a:schemeClr val="accent6">
                  <a:lumMod val="75000"/>
                </a:schemeClr>
              </a:solidFill>
              <a:latin typeface="Arial" pitchFamily="34" charset="0"/>
              <a:cs typeface="Arial" pitchFamily="34" charset="0"/>
            </a:endParaRPr>
          </a:p>
        </p:txBody>
      </p:sp>
      <p:pic>
        <p:nvPicPr>
          <p:cNvPr id="9" name="Picture 3">
            <a:extLst>
              <a:ext uri="{FF2B5EF4-FFF2-40B4-BE49-F238E27FC236}">
                <a16:creationId xmlns:a16="http://schemas.microsoft.com/office/drawing/2014/main" id="{A890EBB1-2183-CAC1-4DAF-25972E1B9273}"/>
              </a:ext>
            </a:extLst>
          </p:cNvPr>
          <p:cNvPicPr>
            <a:picLocks noChangeAspect="1"/>
          </p:cNvPicPr>
          <p:nvPr/>
        </p:nvPicPr>
        <p:blipFill>
          <a:blip r:embed="rId3"/>
          <a:stretch>
            <a:fillRect/>
          </a:stretch>
        </p:blipFill>
        <p:spPr>
          <a:xfrm>
            <a:off x="611560" y="3645024"/>
            <a:ext cx="8035114" cy="2523328"/>
          </a:xfrm>
          <a:prstGeom prst="rect">
            <a:avLst/>
          </a:prstGeom>
        </p:spPr>
      </p:pic>
      <p:sp>
        <p:nvSpPr>
          <p:cNvPr id="2" name="CuadroTexto 1">
            <a:extLst>
              <a:ext uri="{FF2B5EF4-FFF2-40B4-BE49-F238E27FC236}">
                <a16:creationId xmlns:a16="http://schemas.microsoft.com/office/drawing/2014/main" id="{BEAA2AF8-51F4-1859-F89F-B778692CDCD9}"/>
              </a:ext>
            </a:extLst>
          </p:cNvPr>
          <p:cNvSpPr txBox="1"/>
          <p:nvPr/>
        </p:nvSpPr>
        <p:spPr>
          <a:xfrm>
            <a:off x="1403648" y="2055560"/>
            <a:ext cx="978153" cy="261610"/>
          </a:xfrm>
          <a:prstGeom prst="rect">
            <a:avLst/>
          </a:prstGeom>
          <a:solidFill>
            <a:schemeClr val="bg1"/>
          </a:solidFill>
        </p:spPr>
        <p:txBody>
          <a:bodyPr wrap="none" rtlCol="0">
            <a:spAutoFit/>
          </a:bodyPr>
          <a:lstStyle/>
          <a:p>
            <a:r>
              <a:rPr lang="es-MX" sz="1100" b="1" dirty="0">
                <a:solidFill>
                  <a:schemeClr val="tx1">
                    <a:lumMod val="65000"/>
                    <a:lumOff val="35000"/>
                  </a:schemeClr>
                </a:solidFill>
                <a:latin typeface="Arial" panose="020B0604020202020204" pitchFamily="34" charset="0"/>
                <a:cs typeface="Arial" panose="020B0604020202020204" pitchFamily="34" charset="0"/>
              </a:rPr>
              <a:t>Company-A</a:t>
            </a:r>
          </a:p>
        </p:txBody>
      </p:sp>
      <p:sp>
        <p:nvSpPr>
          <p:cNvPr id="4" name="CuadroTexto 3">
            <a:extLst>
              <a:ext uri="{FF2B5EF4-FFF2-40B4-BE49-F238E27FC236}">
                <a16:creationId xmlns:a16="http://schemas.microsoft.com/office/drawing/2014/main" id="{39F1344C-EA4A-9DCB-8EB1-7CFEB11F759A}"/>
              </a:ext>
            </a:extLst>
          </p:cNvPr>
          <p:cNvSpPr txBox="1"/>
          <p:nvPr/>
        </p:nvSpPr>
        <p:spPr>
          <a:xfrm>
            <a:off x="5724128" y="2362162"/>
            <a:ext cx="614271" cy="261610"/>
          </a:xfrm>
          <a:prstGeom prst="rect">
            <a:avLst/>
          </a:prstGeom>
          <a:solidFill>
            <a:schemeClr val="bg1"/>
          </a:solidFill>
        </p:spPr>
        <p:txBody>
          <a:bodyPr wrap="none" rtlCol="0">
            <a:spAutoFit/>
          </a:bodyPr>
          <a:lstStyle/>
          <a:p>
            <a:r>
              <a:rPr lang="es-MX" sz="1100" b="1" dirty="0">
                <a:solidFill>
                  <a:schemeClr val="tx1">
                    <a:lumMod val="65000"/>
                    <a:lumOff val="35000"/>
                  </a:schemeClr>
                </a:solidFill>
                <a:latin typeface="Arial" panose="020B0604020202020204" pitchFamily="34" charset="0"/>
                <a:cs typeface="Arial" panose="020B0604020202020204" pitchFamily="34" charset="0"/>
              </a:rPr>
              <a:t>0.0.0.0</a:t>
            </a:r>
          </a:p>
        </p:txBody>
      </p:sp>
      <p:sp>
        <p:nvSpPr>
          <p:cNvPr id="6" name="Rectangle 1">
            <a:extLst>
              <a:ext uri="{FF2B5EF4-FFF2-40B4-BE49-F238E27FC236}">
                <a16:creationId xmlns:a16="http://schemas.microsoft.com/office/drawing/2014/main" id="{C7526186-8A9A-7E42-B972-D9F1278DA431}"/>
              </a:ext>
            </a:extLst>
          </p:cNvPr>
          <p:cNvSpPr>
            <a:spLocks noChangeArrowheads="1"/>
          </p:cNvSpPr>
          <p:nvPr/>
        </p:nvSpPr>
        <p:spPr bwMode="auto">
          <a:xfrm>
            <a:off x="513515" y="1060992"/>
            <a:ext cx="8464103" cy="385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Aft>
                <a:spcPts val="1200"/>
              </a:spcAft>
            </a:pPr>
            <a:r>
              <a:rPr lang="es-ES" dirty="0">
                <a:solidFill>
                  <a:schemeClr val="bg2">
                    <a:lumMod val="25000"/>
                  </a:schemeClr>
                </a:solidFill>
                <a:latin typeface="Arial" pitchFamily="34" charset="0"/>
                <a:cs typeface="Arial" pitchFamily="34" charset="0"/>
              </a:rPr>
              <a:t>Despliega el contenido de la tabla de ruteo de </a:t>
            </a:r>
            <a:r>
              <a:rPr lang="es-ES" dirty="0" err="1">
                <a:solidFill>
                  <a:schemeClr val="bg2">
                    <a:lumMod val="25000"/>
                  </a:schemeClr>
                </a:solidFill>
                <a:latin typeface="Arial" pitchFamily="34" charset="0"/>
                <a:cs typeface="Arial" pitchFamily="34" charset="0"/>
              </a:rPr>
              <a:t>bgp</a:t>
            </a:r>
            <a:r>
              <a:rPr lang="es-ES" dirty="0">
                <a:solidFill>
                  <a:schemeClr val="bg2">
                    <a:lumMod val="25000"/>
                  </a:schemeClr>
                </a:solidFill>
                <a:latin typeface="Arial" pitchFamily="34" charset="0"/>
                <a:cs typeface="Arial" pitchFamily="34" charset="0"/>
              </a:rPr>
              <a:t>.</a:t>
            </a:r>
            <a:endParaRPr lang="es-MX" b="1"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1984428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79512" y="146936"/>
            <a:ext cx="8784976" cy="641008"/>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Verificación de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611560" y="1419258"/>
            <a:ext cx="7632848" cy="2523329"/>
          </a:xfrm>
          <a:prstGeom prst="rect">
            <a:avLst/>
          </a:prstGeom>
        </p:spPr>
      </p:pic>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3328280" y="644639"/>
            <a:ext cx="2343423" cy="379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lnSpc>
                <a:spcPts val="2500"/>
              </a:lnSpc>
            </a:pPr>
            <a:r>
              <a:rPr lang="es-ES" sz="1600" b="1" dirty="0">
                <a:solidFill>
                  <a:schemeClr val="accent6">
                    <a:lumMod val="75000"/>
                  </a:schemeClr>
                </a:solidFill>
                <a:latin typeface="Arial" pitchFamily="34" charset="0"/>
                <a:cs typeface="Arial" pitchFamily="34" charset="0"/>
              </a:rPr>
              <a:t>show </a:t>
            </a:r>
            <a:r>
              <a:rPr lang="es-ES" sz="1600" b="1" dirty="0" err="1">
                <a:solidFill>
                  <a:schemeClr val="accent6">
                    <a:lumMod val="75000"/>
                  </a:schemeClr>
                </a:solidFill>
                <a:latin typeface="Arial" pitchFamily="34" charset="0"/>
                <a:cs typeface="Arial" pitchFamily="34" charset="0"/>
              </a:rPr>
              <a:t>ip</a:t>
            </a:r>
            <a:r>
              <a:rPr lang="es-ES" sz="1600" b="1" dirty="0">
                <a:solidFill>
                  <a:schemeClr val="accent6">
                    <a:lumMod val="75000"/>
                  </a:schemeClr>
                </a:solidFill>
                <a:latin typeface="Arial" pitchFamily="34" charset="0"/>
                <a:cs typeface="Arial" pitchFamily="34" charset="0"/>
              </a:rPr>
              <a:t> bgp </a:t>
            </a:r>
            <a:r>
              <a:rPr lang="es-ES" sz="1600" b="1" dirty="0" err="1">
                <a:solidFill>
                  <a:schemeClr val="accent6">
                    <a:lumMod val="75000"/>
                  </a:schemeClr>
                </a:solidFill>
                <a:latin typeface="Arial" pitchFamily="34" charset="0"/>
                <a:cs typeface="Arial" pitchFamily="34" charset="0"/>
              </a:rPr>
              <a:t>summary</a:t>
            </a:r>
            <a:endParaRPr lang="es-MX" sz="2000" b="1" dirty="0">
              <a:solidFill>
                <a:schemeClr val="accent6">
                  <a:lumMod val="75000"/>
                </a:schemeClr>
              </a:solidFill>
              <a:latin typeface="Arial" pitchFamily="34" charset="0"/>
              <a:cs typeface="Arial" pitchFamily="34" charset="0"/>
            </a:endParaRPr>
          </a:p>
        </p:txBody>
      </p:sp>
      <p:pic>
        <p:nvPicPr>
          <p:cNvPr id="10" name="Picture 4">
            <a:extLst>
              <a:ext uri="{FF2B5EF4-FFF2-40B4-BE49-F238E27FC236}">
                <a16:creationId xmlns:a16="http://schemas.microsoft.com/office/drawing/2014/main" id="{A7E21E5B-4FEF-2660-77ED-6F89C6DF24D9}"/>
              </a:ext>
            </a:extLst>
          </p:cNvPr>
          <p:cNvPicPr>
            <a:picLocks noChangeAspect="1"/>
          </p:cNvPicPr>
          <p:nvPr/>
        </p:nvPicPr>
        <p:blipFill>
          <a:blip r:embed="rId3"/>
          <a:stretch>
            <a:fillRect/>
          </a:stretch>
        </p:blipFill>
        <p:spPr>
          <a:xfrm>
            <a:off x="609478" y="3283902"/>
            <a:ext cx="7776864" cy="3055607"/>
          </a:xfrm>
          <a:prstGeom prst="rect">
            <a:avLst/>
          </a:prstGeom>
        </p:spPr>
      </p:pic>
      <p:sp>
        <p:nvSpPr>
          <p:cNvPr id="2" name="CuadroTexto 1">
            <a:extLst>
              <a:ext uri="{FF2B5EF4-FFF2-40B4-BE49-F238E27FC236}">
                <a16:creationId xmlns:a16="http://schemas.microsoft.com/office/drawing/2014/main" id="{C401FD07-D793-8C0D-6F93-8B7903F2DC72}"/>
              </a:ext>
            </a:extLst>
          </p:cNvPr>
          <p:cNvSpPr txBox="1"/>
          <p:nvPr/>
        </p:nvSpPr>
        <p:spPr>
          <a:xfrm>
            <a:off x="1403648" y="2159278"/>
            <a:ext cx="978153" cy="261610"/>
          </a:xfrm>
          <a:prstGeom prst="rect">
            <a:avLst/>
          </a:prstGeom>
          <a:solidFill>
            <a:schemeClr val="bg1"/>
          </a:solidFill>
        </p:spPr>
        <p:txBody>
          <a:bodyPr wrap="none" rtlCol="0">
            <a:spAutoFit/>
          </a:bodyPr>
          <a:lstStyle/>
          <a:p>
            <a:r>
              <a:rPr lang="es-MX" sz="1100" b="1" dirty="0">
                <a:solidFill>
                  <a:schemeClr val="tx1">
                    <a:lumMod val="65000"/>
                    <a:lumOff val="35000"/>
                  </a:schemeClr>
                </a:solidFill>
                <a:latin typeface="Arial" panose="020B0604020202020204" pitchFamily="34" charset="0"/>
                <a:cs typeface="Arial" panose="020B0604020202020204" pitchFamily="34" charset="0"/>
              </a:rPr>
              <a:t>Company-A</a:t>
            </a:r>
          </a:p>
        </p:txBody>
      </p:sp>
      <p:sp>
        <p:nvSpPr>
          <p:cNvPr id="4" name="Rectangle 1">
            <a:extLst>
              <a:ext uri="{FF2B5EF4-FFF2-40B4-BE49-F238E27FC236}">
                <a16:creationId xmlns:a16="http://schemas.microsoft.com/office/drawing/2014/main" id="{C8E98546-2468-861F-B61D-67AE19E866FE}"/>
              </a:ext>
            </a:extLst>
          </p:cNvPr>
          <p:cNvSpPr>
            <a:spLocks noChangeArrowheads="1"/>
          </p:cNvSpPr>
          <p:nvPr/>
        </p:nvSpPr>
        <p:spPr bwMode="auto">
          <a:xfrm>
            <a:off x="1187624" y="6339509"/>
            <a:ext cx="8464103" cy="385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Aft>
                <a:spcPts val="1200"/>
              </a:spcAft>
            </a:pPr>
            <a:r>
              <a:rPr lang="es-ES" dirty="0">
                <a:solidFill>
                  <a:schemeClr val="bg2">
                    <a:lumMod val="25000"/>
                  </a:schemeClr>
                </a:solidFill>
                <a:latin typeface="Arial" pitchFamily="34" charset="0"/>
                <a:cs typeface="Arial" pitchFamily="34" charset="0"/>
              </a:rPr>
              <a:t>Versión 4 Número de sistema autónomo del vecino</a:t>
            </a:r>
            <a:endParaRPr lang="es-MX" b="1" dirty="0">
              <a:solidFill>
                <a:schemeClr val="accent6">
                  <a:lumMod val="75000"/>
                </a:schemeClr>
              </a:solidFill>
              <a:latin typeface="Arial" pitchFamily="34" charset="0"/>
              <a:cs typeface="Arial" pitchFamily="34" charset="0"/>
            </a:endParaRPr>
          </a:p>
        </p:txBody>
      </p:sp>
      <p:sp>
        <p:nvSpPr>
          <p:cNvPr id="6" name="Rectangle 1">
            <a:extLst>
              <a:ext uri="{FF2B5EF4-FFF2-40B4-BE49-F238E27FC236}">
                <a16:creationId xmlns:a16="http://schemas.microsoft.com/office/drawing/2014/main" id="{EF046520-99A3-F816-9548-01EF9BF8352D}"/>
              </a:ext>
            </a:extLst>
          </p:cNvPr>
          <p:cNvSpPr>
            <a:spLocks noChangeArrowheads="1"/>
          </p:cNvSpPr>
          <p:nvPr/>
        </p:nvSpPr>
        <p:spPr bwMode="auto">
          <a:xfrm>
            <a:off x="513515" y="1060992"/>
            <a:ext cx="8464103" cy="385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Aft>
                <a:spcPts val="1200"/>
              </a:spcAft>
            </a:pPr>
            <a:r>
              <a:rPr lang="es-ES" dirty="0">
                <a:solidFill>
                  <a:schemeClr val="bg2">
                    <a:lumMod val="25000"/>
                  </a:schemeClr>
                </a:solidFill>
                <a:latin typeface="Arial" pitchFamily="34" charset="0"/>
                <a:cs typeface="Arial" pitchFamily="34" charset="0"/>
              </a:rPr>
              <a:t>Nos muestra las relaciones de adyacencia que tenemos establecidas.</a:t>
            </a:r>
            <a:endParaRPr lang="es-MX" b="1"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1037328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755576" y="1661369"/>
            <a:ext cx="7344816" cy="23030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lgn="just">
              <a:lnSpc>
                <a:spcPts val="2500"/>
              </a:lnSpc>
              <a:buFont typeface="Arial" panose="020B0604020202020204" pitchFamily="34" charset="0"/>
              <a:buChar char="•"/>
            </a:pPr>
            <a:r>
              <a:rPr lang="es-ES" sz="1600" dirty="0">
                <a:solidFill>
                  <a:schemeClr val="bg2">
                    <a:lumMod val="25000"/>
                  </a:schemeClr>
                </a:solidFill>
                <a:latin typeface="Arial" pitchFamily="34" charset="0"/>
                <a:cs typeface="Arial" pitchFamily="34" charset="0"/>
              </a:rPr>
              <a:t>El comando de configuración global </a:t>
            </a:r>
            <a:r>
              <a:rPr lang="es-ES" sz="1600" b="1" dirty="0">
                <a:solidFill>
                  <a:schemeClr val="accent6">
                    <a:lumMod val="75000"/>
                  </a:schemeClr>
                </a:solidFill>
                <a:latin typeface="Arial" pitchFamily="34" charset="0"/>
                <a:cs typeface="Arial" pitchFamily="34" charset="0"/>
              </a:rPr>
              <a:t>ruteador bgp </a:t>
            </a:r>
            <a:r>
              <a:rPr lang="es-ES" sz="1600" b="1" i="1" dirty="0">
                <a:solidFill>
                  <a:schemeClr val="accent5">
                    <a:lumMod val="75000"/>
                  </a:schemeClr>
                </a:solidFill>
                <a:latin typeface="Arial" pitchFamily="34" charset="0"/>
                <a:cs typeface="Arial" pitchFamily="34" charset="0"/>
              </a:rPr>
              <a:t>as-number</a:t>
            </a:r>
            <a:r>
              <a:rPr lang="es-ES" sz="1600" b="1" dirty="0">
                <a:solidFill>
                  <a:schemeClr val="accent6">
                    <a:lumMod val="75000"/>
                  </a:schemeClr>
                </a:solidFill>
                <a:latin typeface="Arial" pitchFamily="34" charset="0"/>
                <a:cs typeface="Arial" pitchFamily="34" charset="0"/>
              </a:rPr>
              <a:t> </a:t>
            </a:r>
            <a:r>
              <a:rPr lang="es-ES" sz="1600" dirty="0">
                <a:solidFill>
                  <a:schemeClr val="bg2">
                    <a:lumMod val="25000"/>
                  </a:schemeClr>
                </a:solidFill>
                <a:latin typeface="Arial" pitchFamily="34" charset="0"/>
                <a:cs typeface="Arial" pitchFamily="34" charset="0"/>
              </a:rPr>
              <a:t>habilita BGP e identifica el número de AS.</a:t>
            </a:r>
          </a:p>
          <a:p>
            <a:pPr marL="285750" indent="-285750" algn="just">
              <a:lnSpc>
                <a:spcPts val="2500"/>
              </a:lnSpc>
              <a:buFont typeface="Arial" panose="020B0604020202020204" pitchFamily="34" charset="0"/>
              <a:buChar char="•"/>
            </a:pPr>
            <a:r>
              <a:rPr lang="es-ES" sz="1600" dirty="0">
                <a:solidFill>
                  <a:schemeClr val="bg2">
                    <a:lumMod val="25000"/>
                  </a:schemeClr>
                </a:solidFill>
                <a:latin typeface="Arial" pitchFamily="34" charset="0"/>
                <a:cs typeface="Arial" pitchFamily="34" charset="0"/>
              </a:rPr>
              <a:t>El comando de configuración del </a:t>
            </a:r>
            <a:r>
              <a:rPr lang="es-ES" sz="1600" b="1" dirty="0">
                <a:solidFill>
                  <a:schemeClr val="accent6">
                    <a:lumMod val="75000"/>
                  </a:schemeClr>
                </a:solidFill>
                <a:latin typeface="Arial" pitchFamily="34" charset="0"/>
                <a:cs typeface="Arial" pitchFamily="34" charset="0"/>
              </a:rPr>
              <a:t>ruteador neighbor ip-address remote-as as-number </a:t>
            </a:r>
            <a:r>
              <a:rPr lang="es-ES" sz="1600" dirty="0">
                <a:solidFill>
                  <a:schemeClr val="bg2">
                    <a:lumMod val="25000"/>
                  </a:schemeClr>
                </a:solidFill>
                <a:latin typeface="Arial" pitchFamily="34" charset="0"/>
                <a:cs typeface="Arial" pitchFamily="34" charset="0"/>
              </a:rPr>
              <a:t>identifica el par de BGP y su número de AS.</a:t>
            </a:r>
          </a:p>
          <a:p>
            <a:pPr marL="285750" indent="-285750" algn="just">
              <a:lnSpc>
                <a:spcPts val="2500"/>
              </a:lnSpc>
              <a:buFont typeface="Arial" panose="020B0604020202020204" pitchFamily="34" charset="0"/>
              <a:buChar char="•"/>
            </a:pPr>
            <a:r>
              <a:rPr lang="es-ES" sz="1600" dirty="0">
                <a:solidFill>
                  <a:schemeClr val="bg2">
                    <a:lumMod val="25000"/>
                  </a:schemeClr>
                </a:solidFill>
                <a:latin typeface="Arial" pitchFamily="34" charset="0"/>
                <a:cs typeface="Arial" pitchFamily="34" charset="0"/>
              </a:rPr>
              <a:t>El comando de configuración del </a:t>
            </a:r>
            <a:r>
              <a:rPr lang="es-ES" sz="1600" b="1" dirty="0">
                <a:solidFill>
                  <a:schemeClr val="accent6">
                    <a:lumMod val="75000"/>
                  </a:schemeClr>
                </a:solidFill>
                <a:latin typeface="Arial" pitchFamily="34" charset="0"/>
                <a:cs typeface="Arial" pitchFamily="34" charset="0"/>
              </a:rPr>
              <a:t>ruteador network network-address [mask network-mask]</a:t>
            </a:r>
            <a:r>
              <a:rPr lang="es-ES" sz="1600" dirty="0">
                <a:solidFill>
                  <a:schemeClr val="bg2">
                    <a:lumMod val="25000"/>
                  </a:schemeClr>
                </a:solidFill>
                <a:latin typeface="Arial" pitchFamily="34" charset="0"/>
                <a:cs typeface="Arial" pitchFamily="34" charset="0"/>
              </a:rPr>
              <a:t> introduce la dirección de red en la tabla de BGP local.</a:t>
            </a:r>
            <a:endParaRPr lang="es-MX" sz="1600" dirty="0">
              <a:solidFill>
                <a:schemeClr val="bg2">
                  <a:lumMod val="25000"/>
                </a:schemeClr>
              </a:solidFill>
              <a:latin typeface="Arial" pitchFamily="34" charset="0"/>
              <a:cs typeface="Arial" pitchFamily="34" charset="0"/>
            </a:endParaRP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1403648" y="4285036"/>
            <a:ext cx="5178471" cy="1711941"/>
          </a:xfrm>
          <a:prstGeom prst="rect">
            <a:avLst/>
          </a:prstGeom>
        </p:spPr>
      </p:pic>
      <p:sp>
        <p:nvSpPr>
          <p:cNvPr id="4" name="TextBox 6">
            <a:extLst>
              <a:ext uri="{FF2B5EF4-FFF2-40B4-BE49-F238E27FC236}">
                <a16:creationId xmlns:a16="http://schemas.microsoft.com/office/drawing/2014/main" id="{8C471B74-865F-15A6-AE16-3656CC6273D3}"/>
              </a:ext>
            </a:extLst>
          </p:cNvPr>
          <p:cNvSpPr txBox="1"/>
          <p:nvPr/>
        </p:nvSpPr>
        <p:spPr>
          <a:xfrm>
            <a:off x="1691680" y="6305545"/>
            <a:ext cx="5076967" cy="507831"/>
          </a:xfrm>
          <a:prstGeom prst="rect">
            <a:avLst/>
          </a:prstGeom>
          <a:noFill/>
        </p:spPr>
        <p:txBody>
          <a:bodyPr wrap="square" rtlCol="0">
            <a:spAutoFit/>
          </a:bodyPr>
          <a:lstStyle/>
          <a:p>
            <a:r>
              <a:rPr lang="es-ES" sz="900" dirty="0">
                <a:solidFill>
                  <a:schemeClr val="bg1"/>
                </a:solidFill>
              </a:rPr>
              <a:t>Company-A(</a:t>
            </a:r>
            <a:r>
              <a:rPr lang="es-ES" sz="900" dirty="0" err="1">
                <a:solidFill>
                  <a:schemeClr val="bg1"/>
                </a:solidFill>
              </a:rPr>
              <a:t>config</a:t>
            </a:r>
            <a:r>
              <a:rPr lang="es-ES" sz="900" dirty="0">
                <a:solidFill>
                  <a:schemeClr val="bg1"/>
                </a:solidFill>
              </a:rPr>
              <a:t>)#</a:t>
            </a:r>
            <a:r>
              <a:rPr lang="es-ES" sz="900" b="1" dirty="0">
                <a:solidFill>
                  <a:schemeClr val="bg1"/>
                </a:solidFill>
              </a:rPr>
              <a:t>ruteador bgp 65000</a:t>
            </a:r>
          </a:p>
          <a:p>
            <a:r>
              <a:rPr lang="es-ES" sz="900" dirty="0">
                <a:solidFill>
                  <a:schemeClr val="bg1"/>
                </a:solidFill>
              </a:rPr>
              <a:t>Company-A(</a:t>
            </a:r>
            <a:r>
              <a:rPr lang="es-ES" sz="900" dirty="0" err="1">
                <a:solidFill>
                  <a:schemeClr val="bg1"/>
                </a:solidFill>
              </a:rPr>
              <a:t>config</a:t>
            </a:r>
            <a:r>
              <a:rPr lang="es-ES" sz="900" dirty="0">
                <a:solidFill>
                  <a:schemeClr val="bg1"/>
                </a:solidFill>
              </a:rPr>
              <a:t>-ruteador)#</a:t>
            </a:r>
            <a:r>
              <a:rPr lang="es-ES" sz="900" b="1" dirty="0">
                <a:solidFill>
                  <a:schemeClr val="bg1"/>
                </a:solidFill>
              </a:rPr>
              <a:t>neighbor 209.165.201.1 remote-as 65001</a:t>
            </a:r>
          </a:p>
          <a:p>
            <a:r>
              <a:rPr lang="es-ES" sz="900" dirty="0">
                <a:solidFill>
                  <a:schemeClr val="bg1"/>
                </a:solidFill>
              </a:rPr>
              <a:t>Company-A(</a:t>
            </a:r>
            <a:r>
              <a:rPr lang="es-ES" sz="900" dirty="0" err="1">
                <a:solidFill>
                  <a:schemeClr val="bg1"/>
                </a:solidFill>
              </a:rPr>
              <a:t>config</a:t>
            </a:r>
            <a:r>
              <a:rPr lang="es-ES" sz="900" dirty="0">
                <a:solidFill>
                  <a:schemeClr val="bg1"/>
                </a:solidFill>
              </a:rPr>
              <a:t>-ruteador)#</a:t>
            </a:r>
            <a:r>
              <a:rPr lang="es-ES" sz="900" b="1" dirty="0">
                <a:solidFill>
                  <a:schemeClr val="bg1"/>
                </a:solidFill>
              </a:rPr>
              <a:t>network 198.133.219.0 mask 255.255.255.0</a:t>
            </a:r>
          </a:p>
        </p:txBody>
      </p:sp>
      <p:pic>
        <p:nvPicPr>
          <p:cNvPr id="6" name="Picture 1">
            <a:extLst>
              <a:ext uri="{FF2B5EF4-FFF2-40B4-BE49-F238E27FC236}">
                <a16:creationId xmlns:a16="http://schemas.microsoft.com/office/drawing/2014/main" id="{C7FF7579-6929-9EBE-0804-EF0B7C1B6B5E}"/>
              </a:ext>
            </a:extLst>
          </p:cNvPr>
          <p:cNvPicPr>
            <a:picLocks noChangeAspect="1"/>
          </p:cNvPicPr>
          <p:nvPr/>
        </p:nvPicPr>
        <p:blipFill>
          <a:blip r:embed="rId3"/>
          <a:stretch>
            <a:fillRect/>
          </a:stretch>
        </p:blipFill>
        <p:spPr>
          <a:xfrm>
            <a:off x="3563888" y="5202512"/>
            <a:ext cx="4262651" cy="629439"/>
          </a:xfrm>
          <a:prstGeom prst="rect">
            <a:avLst/>
          </a:prstGeom>
        </p:spPr>
      </p:pic>
    </p:spTree>
    <p:extLst>
      <p:ext uri="{BB962C8B-B14F-4D97-AF65-F5344CB8AC3E}">
        <p14:creationId xmlns:p14="http://schemas.microsoft.com/office/powerpoint/2010/main" val="2762074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Protocolos de ruteo interior</a:t>
            </a:r>
          </a:p>
          <a:p>
            <a:pPr>
              <a:defRPr/>
            </a:pPr>
            <a:r>
              <a:rPr lang="es-ES_tradnl" sz="1800" b="1" dirty="0">
                <a:solidFill>
                  <a:schemeClr val="accent3">
                    <a:lumMod val="75000"/>
                  </a:schemeClr>
                </a:solidFill>
                <a:latin typeface="Dom Casual" charset="0"/>
              </a:rPr>
              <a:t>Interior Gateway Protocol (IGP)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899592" y="1210580"/>
            <a:ext cx="7416824" cy="1225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ts val="2500"/>
              </a:lnSpc>
            </a:pPr>
            <a:r>
              <a:rPr lang="es-MX" sz="1600" dirty="0">
                <a:solidFill>
                  <a:schemeClr val="bg2">
                    <a:lumMod val="25000"/>
                  </a:schemeClr>
                </a:solidFill>
                <a:latin typeface="Arial" pitchFamily="34" charset="0"/>
                <a:cs typeface="Arial" pitchFamily="34" charset="0"/>
              </a:rPr>
              <a:t>Son los protocolos de ruteo que </a:t>
            </a:r>
            <a:r>
              <a:rPr lang="es-MX" sz="1600" b="1" dirty="0">
                <a:solidFill>
                  <a:schemeClr val="accent6">
                    <a:lumMod val="75000"/>
                  </a:schemeClr>
                </a:solidFill>
                <a:latin typeface="Arial" pitchFamily="34" charset="0"/>
                <a:cs typeface="Arial" pitchFamily="34" charset="0"/>
              </a:rPr>
              <a:t>operan dentro de una organización </a:t>
            </a:r>
            <a:r>
              <a:rPr lang="es-MX" sz="1600" dirty="0">
                <a:solidFill>
                  <a:schemeClr val="bg2">
                    <a:lumMod val="25000"/>
                  </a:schemeClr>
                </a:solidFill>
                <a:latin typeface="Arial" pitchFamily="34" charset="0"/>
                <a:cs typeface="Arial" pitchFamily="34" charset="0"/>
              </a:rPr>
              <a:t>(sistema autónomo).</a:t>
            </a:r>
          </a:p>
          <a:p>
            <a:endParaRPr lang="es-MX" sz="1600" dirty="0">
              <a:solidFill>
                <a:schemeClr val="bg2">
                  <a:lumMod val="25000"/>
                </a:schemeClr>
              </a:solidFill>
              <a:latin typeface="Arial" pitchFamily="34" charset="0"/>
              <a:cs typeface="Arial" pitchFamily="34" charset="0"/>
            </a:endParaRPr>
          </a:p>
          <a:p>
            <a:r>
              <a:rPr lang="es-MX" sz="1600" dirty="0">
                <a:solidFill>
                  <a:schemeClr val="bg2">
                    <a:lumMod val="25000"/>
                  </a:schemeClr>
                </a:solidFill>
                <a:latin typeface="Arial" pitchFamily="34" charset="0"/>
                <a:cs typeface="Arial" pitchFamily="34" charset="0"/>
              </a:rPr>
              <a:t>Por ejemplo: </a:t>
            </a:r>
            <a:r>
              <a:rPr lang="es-MX" sz="1600" b="1" dirty="0">
                <a:solidFill>
                  <a:schemeClr val="bg2">
                    <a:lumMod val="25000"/>
                  </a:schemeClr>
                </a:solidFill>
                <a:latin typeface="Arial" pitchFamily="34" charset="0"/>
                <a:cs typeface="Arial" pitchFamily="34" charset="0"/>
              </a:rPr>
              <a:t>RIPv1, IGRP, EIGRP, OSPF, IS-IS</a:t>
            </a:r>
            <a:r>
              <a:rPr lang="es-MX" sz="1600" dirty="0">
                <a:solidFill>
                  <a:schemeClr val="bg2">
                    <a:lumMod val="25000"/>
                  </a:schemeClr>
                </a:solidFill>
                <a:latin typeface="Arial" pitchFamily="34" charset="0"/>
                <a:cs typeface="Arial" pitchFamily="34" charset="0"/>
              </a:rPr>
              <a:t>.</a:t>
            </a:r>
          </a:p>
        </p:txBody>
      </p:sp>
      <p:pic>
        <p:nvPicPr>
          <p:cNvPr id="4" name="Imagen 3">
            <a:extLst>
              <a:ext uri="{FF2B5EF4-FFF2-40B4-BE49-F238E27FC236}">
                <a16:creationId xmlns:a16="http://schemas.microsoft.com/office/drawing/2014/main" id="{8ED1DBF0-9F36-4DAF-9F1C-F4E3060244DE}"/>
              </a:ext>
            </a:extLst>
          </p:cNvPr>
          <p:cNvPicPr>
            <a:picLocks noChangeAspect="1"/>
          </p:cNvPicPr>
          <p:nvPr/>
        </p:nvPicPr>
        <p:blipFill>
          <a:blip r:embed="rId2"/>
          <a:stretch>
            <a:fillRect/>
          </a:stretch>
        </p:blipFill>
        <p:spPr>
          <a:xfrm>
            <a:off x="1979712" y="2674160"/>
            <a:ext cx="5760640" cy="3912345"/>
          </a:xfrm>
          <a:prstGeom prst="rect">
            <a:avLst/>
          </a:prstGeom>
        </p:spPr>
      </p:pic>
    </p:spTree>
    <p:extLst>
      <p:ext uri="{BB962C8B-B14F-4D97-AF65-F5344CB8AC3E}">
        <p14:creationId xmlns:p14="http://schemas.microsoft.com/office/powerpoint/2010/main" val="1780251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683568" y="1152678"/>
            <a:ext cx="7344816" cy="1020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ES" sz="1600" b="1" dirty="0">
                <a:solidFill>
                  <a:schemeClr val="bg2">
                    <a:lumMod val="25000"/>
                  </a:schemeClr>
                </a:solidFill>
                <a:latin typeface="Arial" pitchFamily="34" charset="0"/>
                <a:cs typeface="Arial" pitchFamily="34" charset="0"/>
              </a:rPr>
              <a:t>Nota: </a:t>
            </a:r>
            <a:r>
              <a:rPr lang="es-ES" sz="1600" dirty="0">
                <a:solidFill>
                  <a:schemeClr val="bg2">
                    <a:lumMod val="25000"/>
                  </a:schemeClr>
                </a:solidFill>
                <a:latin typeface="Arial" pitchFamily="34" charset="0"/>
                <a:cs typeface="Arial" pitchFamily="34" charset="0"/>
              </a:rPr>
              <a:t>La dirección de red usada en el comando “network” no tiene que ser una red conectada directamente.</a:t>
            </a:r>
          </a:p>
          <a:p>
            <a:pPr marL="285750" indent="-285750" algn="just">
              <a:lnSpc>
                <a:spcPts val="2500"/>
              </a:lnSpc>
              <a:buFont typeface="Arial" panose="020B0604020202020204" pitchFamily="34" charset="0"/>
              <a:buChar char="•"/>
            </a:pPr>
            <a:endParaRPr lang="es-MX" sz="1600" dirty="0">
              <a:solidFill>
                <a:schemeClr val="bg2">
                  <a:lumMod val="25000"/>
                </a:schemeClr>
              </a:solidFill>
              <a:latin typeface="Arial" pitchFamily="34" charset="0"/>
              <a:cs typeface="Arial" pitchFamily="34" charset="0"/>
            </a:endParaRPr>
          </a:p>
        </p:txBody>
      </p:sp>
      <p:grpSp>
        <p:nvGrpSpPr>
          <p:cNvPr id="9" name="Grupo 8">
            <a:extLst>
              <a:ext uri="{FF2B5EF4-FFF2-40B4-BE49-F238E27FC236}">
                <a16:creationId xmlns:a16="http://schemas.microsoft.com/office/drawing/2014/main" id="{6BD4AFA2-9693-071E-A465-64389256E9F9}"/>
              </a:ext>
            </a:extLst>
          </p:cNvPr>
          <p:cNvGrpSpPr/>
          <p:nvPr/>
        </p:nvGrpSpPr>
        <p:grpSpPr>
          <a:xfrm>
            <a:off x="1188740" y="2060848"/>
            <a:ext cx="6766520" cy="4129567"/>
            <a:chOff x="1403648" y="1988840"/>
            <a:chExt cx="6766520" cy="4129567"/>
          </a:xfrm>
        </p:grpSpPr>
        <p:pic>
          <p:nvPicPr>
            <p:cNvPr id="2" name="Picture 4" descr="l01_19">
              <a:extLst>
                <a:ext uri="{FF2B5EF4-FFF2-40B4-BE49-F238E27FC236}">
                  <a16:creationId xmlns:a16="http://schemas.microsoft.com/office/drawing/2014/main" id="{214D9C6A-6F3B-8681-1D0C-D88823C9A4A1}"/>
                </a:ext>
              </a:extLst>
            </p:cNvPr>
            <p:cNvPicPr>
              <a:picLocks noChangeAspect="1" noChangeArrowheads="1"/>
            </p:cNvPicPr>
            <p:nvPr/>
          </p:nvPicPr>
          <p:blipFill>
            <a:blip r:embed="rId2"/>
            <a:srcRect/>
            <a:stretch>
              <a:fillRect/>
            </a:stretch>
          </p:blipFill>
          <p:spPr bwMode="auto">
            <a:xfrm>
              <a:off x="1403648" y="1988840"/>
              <a:ext cx="6766520" cy="4129567"/>
            </a:xfrm>
            <a:prstGeom prst="rect">
              <a:avLst/>
            </a:prstGeom>
            <a:noFill/>
          </p:spPr>
        </p:pic>
        <p:sp>
          <p:nvSpPr>
            <p:cNvPr id="8" name="Rectángulo 7">
              <a:extLst>
                <a:ext uri="{FF2B5EF4-FFF2-40B4-BE49-F238E27FC236}">
                  <a16:creationId xmlns:a16="http://schemas.microsoft.com/office/drawing/2014/main" id="{26B2482F-8685-3491-38F9-20FD447592DA}"/>
                </a:ext>
              </a:extLst>
            </p:cNvPr>
            <p:cNvSpPr/>
            <p:nvPr/>
          </p:nvSpPr>
          <p:spPr>
            <a:xfrm>
              <a:off x="3203848" y="4869160"/>
              <a:ext cx="3456384" cy="864096"/>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spTree>
    <p:extLst>
      <p:ext uri="{BB962C8B-B14F-4D97-AF65-F5344CB8AC3E}">
        <p14:creationId xmlns:p14="http://schemas.microsoft.com/office/powerpoint/2010/main" val="3873353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Protocolos de ruteo exterior</a:t>
            </a:r>
          </a:p>
          <a:p>
            <a:pPr>
              <a:defRPr/>
            </a:pPr>
            <a:r>
              <a:rPr lang="es-ES_tradnl" sz="1800" b="1" dirty="0">
                <a:solidFill>
                  <a:schemeClr val="accent3">
                    <a:lumMod val="75000"/>
                  </a:schemeClr>
                </a:solidFill>
                <a:latin typeface="Dom Casual" charset="0"/>
              </a:rPr>
              <a:t>Exterior Gateway Protocol (EGP)</a:t>
            </a:r>
            <a:endParaRPr lang="es-ES_tradnl" sz="3200" b="1" dirty="0">
              <a:solidFill>
                <a:schemeClr val="accent3">
                  <a:lumMod val="75000"/>
                </a:schemeClr>
              </a:solidFill>
              <a:latin typeface="Dom Casual" charset="0"/>
            </a:endParaRP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953851" y="1371287"/>
            <a:ext cx="7344816" cy="1225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MX" sz="1600" dirty="0">
                <a:solidFill>
                  <a:schemeClr val="bg2">
                    <a:lumMod val="25000"/>
                  </a:schemeClr>
                </a:solidFill>
                <a:latin typeface="Arial" pitchFamily="34" charset="0"/>
                <a:cs typeface="Arial" pitchFamily="34" charset="0"/>
              </a:rPr>
              <a:t>Son los protocolos de ruteo que </a:t>
            </a:r>
            <a:r>
              <a:rPr lang="es-MX" sz="1600" b="1" dirty="0">
                <a:solidFill>
                  <a:schemeClr val="accent6">
                    <a:lumMod val="75000"/>
                  </a:schemeClr>
                </a:solidFill>
                <a:latin typeface="Arial" pitchFamily="34" charset="0"/>
                <a:cs typeface="Arial" pitchFamily="34" charset="0"/>
              </a:rPr>
              <a:t>intercambian información de ruteo entre distintos sistemas autónomos</a:t>
            </a:r>
            <a:r>
              <a:rPr lang="es-MX" sz="1600" dirty="0">
                <a:solidFill>
                  <a:schemeClr val="bg2">
                    <a:lumMod val="25000"/>
                  </a:schemeClr>
                </a:solidFill>
                <a:latin typeface="Arial" pitchFamily="34" charset="0"/>
                <a:cs typeface="Arial" pitchFamily="34" charset="0"/>
              </a:rPr>
              <a:t>, como ISP.</a:t>
            </a:r>
          </a:p>
          <a:p>
            <a:endParaRPr lang="es-MX" sz="1600" dirty="0">
              <a:solidFill>
                <a:schemeClr val="bg2">
                  <a:lumMod val="25000"/>
                </a:schemeClr>
              </a:solidFill>
              <a:latin typeface="Arial" pitchFamily="34" charset="0"/>
              <a:cs typeface="Arial" pitchFamily="34" charset="0"/>
            </a:endParaRPr>
          </a:p>
          <a:p>
            <a:r>
              <a:rPr lang="es-MX" sz="1600" dirty="0">
                <a:solidFill>
                  <a:schemeClr val="bg2">
                    <a:lumMod val="25000"/>
                  </a:schemeClr>
                </a:solidFill>
                <a:latin typeface="Arial" pitchFamily="34" charset="0"/>
                <a:cs typeface="Arial" pitchFamily="34" charset="0"/>
              </a:rPr>
              <a:t>Ejemplo: </a:t>
            </a:r>
            <a:r>
              <a:rPr lang="es-MX" sz="1600" b="1" dirty="0">
                <a:solidFill>
                  <a:schemeClr val="bg2">
                    <a:lumMod val="25000"/>
                  </a:schemeClr>
                </a:solidFill>
                <a:latin typeface="Arial" pitchFamily="34" charset="0"/>
                <a:cs typeface="Arial" pitchFamily="34" charset="0"/>
              </a:rPr>
              <a:t>BGP </a:t>
            </a:r>
            <a:r>
              <a:rPr lang="es-MX" sz="1600" dirty="0">
                <a:solidFill>
                  <a:schemeClr val="bg2">
                    <a:lumMod val="25000"/>
                  </a:schemeClr>
                </a:solidFill>
                <a:latin typeface="Arial" pitchFamily="34" charset="0"/>
                <a:cs typeface="Arial" pitchFamily="34" charset="0"/>
              </a:rPr>
              <a:t>(Border Gateway Protocol).</a:t>
            </a:r>
          </a:p>
        </p:txBody>
      </p:sp>
      <p:pic>
        <p:nvPicPr>
          <p:cNvPr id="2" name="Imagen 1">
            <a:extLst>
              <a:ext uri="{FF2B5EF4-FFF2-40B4-BE49-F238E27FC236}">
                <a16:creationId xmlns:a16="http://schemas.microsoft.com/office/drawing/2014/main" id="{533F4876-F322-445C-97EA-7FDC56DB895B}"/>
              </a:ext>
            </a:extLst>
          </p:cNvPr>
          <p:cNvPicPr>
            <a:picLocks noChangeAspect="1"/>
          </p:cNvPicPr>
          <p:nvPr/>
        </p:nvPicPr>
        <p:blipFill>
          <a:blip r:embed="rId2"/>
          <a:stretch>
            <a:fillRect/>
          </a:stretch>
        </p:blipFill>
        <p:spPr>
          <a:xfrm>
            <a:off x="1752188" y="2780928"/>
            <a:ext cx="5748143" cy="3903857"/>
          </a:xfrm>
          <a:prstGeom prst="rect">
            <a:avLst/>
          </a:prstGeom>
        </p:spPr>
      </p:pic>
    </p:spTree>
    <p:extLst>
      <p:ext uri="{BB962C8B-B14F-4D97-AF65-F5344CB8AC3E}">
        <p14:creationId xmlns:p14="http://schemas.microsoft.com/office/powerpoint/2010/main" val="1645916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Protocolos de ruteo interior vs exterior</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827584" y="1203690"/>
            <a:ext cx="7632848" cy="1341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MX" sz="1600" dirty="0">
                <a:solidFill>
                  <a:schemeClr val="bg2">
                    <a:lumMod val="25000"/>
                  </a:schemeClr>
                </a:solidFill>
                <a:latin typeface="Arial" pitchFamily="34" charset="0"/>
                <a:cs typeface="Arial" pitchFamily="34" charset="0"/>
              </a:rPr>
              <a:t>Mientras que los protocolos de ruteo interior (IGP) son usados para rutear dentro de una organización, los protocolos de ruteo exterior (EGP) son usados para rutear entre las organizaciones y en estos días </a:t>
            </a:r>
            <a:r>
              <a:rPr lang="es-MX" sz="1600" b="1" dirty="0">
                <a:solidFill>
                  <a:schemeClr val="accent6">
                    <a:lumMod val="75000"/>
                  </a:schemeClr>
                </a:solidFill>
                <a:latin typeface="Arial" pitchFamily="34" charset="0"/>
                <a:cs typeface="Arial" pitchFamily="34" charset="0"/>
              </a:rPr>
              <a:t>BPG es realmente el único protocolo de ruteo exterior (EGP) en uso</a:t>
            </a:r>
            <a:r>
              <a:rPr lang="es-MX" sz="1600" dirty="0">
                <a:solidFill>
                  <a:schemeClr val="bg2">
                    <a:lumMod val="25000"/>
                  </a:schemeClr>
                </a:solidFill>
                <a:latin typeface="Arial" pitchFamily="34" charset="0"/>
                <a:cs typeface="Arial" pitchFamily="34" charset="0"/>
              </a:rPr>
              <a:t>.</a:t>
            </a:r>
          </a:p>
        </p:txBody>
      </p:sp>
      <p:pic>
        <p:nvPicPr>
          <p:cNvPr id="2" name="Imagen 1">
            <a:extLst>
              <a:ext uri="{FF2B5EF4-FFF2-40B4-BE49-F238E27FC236}">
                <a16:creationId xmlns:a16="http://schemas.microsoft.com/office/drawing/2014/main" id="{533F4876-F322-445C-97EA-7FDC56DB895B}"/>
              </a:ext>
            </a:extLst>
          </p:cNvPr>
          <p:cNvPicPr>
            <a:picLocks noChangeAspect="1"/>
          </p:cNvPicPr>
          <p:nvPr/>
        </p:nvPicPr>
        <p:blipFill>
          <a:blip r:embed="rId2"/>
          <a:stretch>
            <a:fillRect/>
          </a:stretch>
        </p:blipFill>
        <p:spPr>
          <a:xfrm>
            <a:off x="1752188" y="2780928"/>
            <a:ext cx="5748143" cy="3903857"/>
          </a:xfrm>
          <a:prstGeom prst="rect">
            <a:avLst/>
          </a:prstGeom>
        </p:spPr>
      </p:pic>
    </p:spTree>
    <p:extLst>
      <p:ext uri="{BB962C8B-B14F-4D97-AF65-F5344CB8AC3E}">
        <p14:creationId xmlns:p14="http://schemas.microsoft.com/office/powerpoint/2010/main" val="606759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Border Gateway Protocol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899592" y="1268760"/>
            <a:ext cx="7344816" cy="1020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MX" sz="1600" b="1" dirty="0">
                <a:solidFill>
                  <a:schemeClr val="accent6">
                    <a:lumMod val="75000"/>
                  </a:schemeClr>
                </a:solidFill>
                <a:latin typeface="Arial" pitchFamily="34" charset="0"/>
                <a:cs typeface="Arial" pitchFamily="34" charset="0"/>
              </a:rPr>
              <a:t>El protocolo de gateway fronterizo (BGP) </a:t>
            </a:r>
            <a:r>
              <a:rPr lang="es-MX" sz="1600" dirty="0">
                <a:solidFill>
                  <a:schemeClr val="bg2">
                    <a:lumMod val="25000"/>
                  </a:schemeClr>
                </a:solidFill>
                <a:latin typeface="Arial" pitchFamily="34" charset="0"/>
                <a:cs typeface="Arial" pitchFamily="34" charset="0"/>
              </a:rPr>
              <a:t>es un protocolo de ruteo exterior.</a:t>
            </a:r>
          </a:p>
          <a:p>
            <a:pPr marL="285750" indent="-285750" algn="just">
              <a:lnSpc>
                <a:spcPts val="2500"/>
              </a:lnSpc>
              <a:buFont typeface="Arial" panose="020B0604020202020204" pitchFamily="34" charset="0"/>
              <a:buChar char="•"/>
            </a:pPr>
            <a:r>
              <a:rPr lang="es-MX" sz="1600" dirty="0">
                <a:solidFill>
                  <a:schemeClr val="bg2">
                    <a:lumMod val="25000"/>
                  </a:schemeClr>
                </a:solidFill>
                <a:latin typeface="Arial" pitchFamily="34" charset="0"/>
                <a:cs typeface="Arial" pitchFamily="34" charset="0"/>
              </a:rPr>
              <a:t>Se asigna a cada </a:t>
            </a:r>
            <a:r>
              <a:rPr lang="es-MX" sz="1600" b="1" dirty="0">
                <a:solidFill>
                  <a:schemeClr val="accent6">
                    <a:lumMod val="75000"/>
                  </a:schemeClr>
                </a:solidFill>
                <a:latin typeface="Arial" pitchFamily="34" charset="0"/>
                <a:cs typeface="Arial" pitchFamily="34" charset="0"/>
              </a:rPr>
              <a:t>Sistema Autónomo (AS) </a:t>
            </a:r>
            <a:r>
              <a:rPr lang="es-MX" sz="1600" dirty="0">
                <a:solidFill>
                  <a:schemeClr val="bg2">
                    <a:lumMod val="25000"/>
                  </a:schemeClr>
                </a:solidFill>
                <a:latin typeface="Arial" pitchFamily="34" charset="0"/>
                <a:cs typeface="Arial" pitchFamily="34" charset="0"/>
              </a:rPr>
              <a:t>un número AS de 16 o 32 bits que lo identifica de manera única en Internet. </a:t>
            </a:r>
          </a:p>
        </p:txBody>
      </p:sp>
      <p:pic>
        <p:nvPicPr>
          <p:cNvPr id="3" name="Picture 3" descr="Connecting Networks - Mozilla Firefox">
            <a:extLst>
              <a:ext uri="{FF2B5EF4-FFF2-40B4-BE49-F238E27FC236}">
                <a16:creationId xmlns:a16="http://schemas.microsoft.com/office/drawing/2014/main" id="{C4D622CD-DC0A-110D-4FDC-010954486AAB}"/>
              </a:ext>
            </a:extLst>
          </p:cNvPr>
          <p:cNvPicPr>
            <a:picLocks noChangeAspect="1"/>
          </p:cNvPicPr>
          <p:nvPr/>
        </p:nvPicPr>
        <p:blipFill>
          <a:blip r:embed="rId2"/>
          <a:stretch>
            <a:fillRect/>
          </a:stretch>
        </p:blipFill>
        <p:spPr>
          <a:xfrm>
            <a:off x="1493912" y="2636912"/>
            <a:ext cx="6264696" cy="3918112"/>
          </a:xfrm>
          <a:prstGeom prst="rect">
            <a:avLst/>
          </a:prstGeom>
        </p:spPr>
      </p:pic>
    </p:spTree>
    <p:extLst>
      <p:ext uri="{BB962C8B-B14F-4D97-AF65-F5344CB8AC3E}">
        <p14:creationId xmlns:p14="http://schemas.microsoft.com/office/powerpoint/2010/main" val="3972510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Border Gateway Protocol (BGP)</a:t>
            </a:r>
          </a:p>
          <a:p>
            <a:pPr>
              <a:defRPr/>
            </a:pPr>
            <a:r>
              <a:rPr lang="es-ES_tradnl" sz="1800" b="1" dirty="0">
                <a:solidFill>
                  <a:schemeClr val="accent6">
                    <a:lumMod val="75000"/>
                  </a:schemeClr>
                </a:solidFill>
                <a:effectLst>
                  <a:outerShdw blurRad="38100" dist="38100" dir="2700000" algn="tl">
                    <a:srgbClr val="C0C0C0"/>
                  </a:outerShdw>
                </a:effectLst>
                <a:latin typeface="Dom Casual" charset="0"/>
              </a:rPr>
              <a:t>Sistema Autónomo (AS)</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611560" y="1018615"/>
            <a:ext cx="7344816" cy="5509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MX" sz="1600" dirty="0">
                <a:solidFill>
                  <a:schemeClr val="tx1">
                    <a:lumMod val="95000"/>
                    <a:lumOff val="5000"/>
                  </a:schemeClr>
                </a:solidFill>
                <a:latin typeface="Arial" pitchFamily="34" charset="0"/>
                <a:cs typeface="Arial" pitchFamily="34" charset="0"/>
              </a:rPr>
              <a:t>BGP es el pegamento que une a Internet. Es uno de los pilares de Internet. Se dice que BGP, NAT y DNS son los protocolos que han permitido que Internet tenga este crecimiento que hemos visto hasta nuestros días.</a:t>
            </a:r>
          </a:p>
          <a:p>
            <a:pPr algn="just">
              <a:lnSpc>
                <a:spcPts val="2500"/>
              </a:lnSpc>
            </a:pPr>
            <a:r>
              <a:rPr lang="es-MX" sz="1600" dirty="0">
                <a:solidFill>
                  <a:schemeClr val="tx1">
                    <a:lumMod val="95000"/>
                    <a:lumOff val="5000"/>
                  </a:schemeClr>
                </a:solidFill>
                <a:latin typeface="Arial" pitchFamily="34" charset="0"/>
                <a:cs typeface="Arial" pitchFamily="34" charset="0"/>
              </a:rPr>
              <a:t>Permite intercambiar información de enrutamiento entre distintos sistemas autónomos sin depender de las métricas. BGP hace anuncios entre los ruteadores que están en las fronteras de las organizaciones, por eso es </a:t>
            </a:r>
            <a:r>
              <a:rPr lang="es-MX" sz="1600" dirty="0" err="1">
                <a:solidFill>
                  <a:schemeClr val="tx1">
                    <a:lumMod val="95000"/>
                    <a:lumOff val="5000"/>
                  </a:schemeClr>
                </a:solidFill>
                <a:latin typeface="Arial" pitchFamily="34" charset="0"/>
                <a:cs typeface="Arial" pitchFamily="34" charset="0"/>
              </a:rPr>
              <a:t>border</a:t>
            </a:r>
            <a:r>
              <a:rPr lang="es-MX" sz="1600" dirty="0">
                <a:solidFill>
                  <a:schemeClr val="tx1">
                    <a:lumMod val="95000"/>
                    <a:lumOff val="5000"/>
                  </a:schemeClr>
                </a:solidFill>
                <a:latin typeface="Arial" pitchFamily="34" charset="0"/>
                <a:cs typeface="Arial" pitchFamily="34" charset="0"/>
              </a:rPr>
              <a:t> (frontera) Gateway (ruteador) </a:t>
            </a:r>
            <a:r>
              <a:rPr lang="es-MX" sz="1600" dirty="0" err="1">
                <a:solidFill>
                  <a:schemeClr val="tx1">
                    <a:lumMod val="95000"/>
                    <a:lumOff val="5000"/>
                  </a:schemeClr>
                </a:solidFill>
                <a:latin typeface="Arial" pitchFamily="34" charset="0"/>
                <a:cs typeface="Arial" pitchFamily="34" charset="0"/>
              </a:rPr>
              <a:t>protocol</a:t>
            </a:r>
            <a:r>
              <a:rPr lang="es-MX" sz="1600" dirty="0">
                <a:solidFill>
                  <a:schemeClr val="tx1">
                    <a:lumMod val="95000"/>
                    <a:lumOff val="5000"/>
                  </a:schemeClr>
                </a:solidFill>
                <a:latin typeface="Arial" pitchFamily="34" charset="0"/>
                <a:cs typeface="Arial" pitchFamily="34" charset="0"/>
              </a:rPr>
              <a:t>.</a:t>
            </a:r>
          </a:p>
          <a:p>
            <a:pPr algn="just">
              <a:lnSpc>
                <a:spcPts val="2500"/>
              </a:lnSpc>
            </a:pPr>
            <a:r>
              <a:rPr lang="es-MX" sz="1600" dirty="0">
                <a:solidFill>
                  <a:schemeClr val="tx1">
                    <a:lumMod val="95000"/>
                    <a:lumOff val="5000"/>
                  </a:schemeClr>
                </a:solidFill>
                <a:latin typeface="Arial" pitchFamily="34" charset="0"/>
                <a:cs typeface="Arial" pitchFamily="34" charset="0"/>
              </a:rPr>
              <a:t>Sistema autónomo es un número de 16 o 32 bits, originalmente era de 16 pero ya nos los acabamos. Es un número homologado asignado por una autoridad de registro que identifica a un grupo de ruteadores y redes administradas bajo una misma política. Este número se asigna a alguien como un proveedor de servicio. Cuando yo me conecto con ese proveedor voy a formar parte de ese sistema autónomo. Dentro de un sistema autónomo sabemos que hay tales redes que están siendo anunciadas a través de BGP al resto de Internet.</a:t>
            </a:r>
          </a:p>
          <a:p>
            <a:pPr algn="just">
              <a:lnSpc>
                <a:spcPts val="2500"/>
              </a:lnSpc>
            </a:pPr>
            <a:r>
              <a:rPr lang="es-MX" sz="1600" dirty="0">
                <a:solidFill>
                  <a:schemeClr val="tx1">
                    <a:lumMod val="95000"/>
                    <a:lumOff val="5000"/>
                  </a:schemeClr>
                </a:solidFill>
                <a:latin typeface="Arial" pitchFamily="34" charset="0"/>
                <a:cs typeface="Arial" pitchFamily="34" charset="0"/>
              </a:rPr>
              <a:t>El principal objetivo de </a:t>
            </a:r>
            <a:r>
              <a:rPr lang="es-MX" sz="1600" dirty="0" err="1">
                <a:solidFill>
                  <a:schemeClr val="tx1">
                    <a:lumMod val="95000"/>
                    <a:lumOff val="5000"/>
                  </a:schemeClr>
                </a:solidFill>
                <a:latin typeface="Arial" pitchFamily="34" charset="0"/>
                <a:cs typeface="Arial" pitchFamily="34" charset="0"/>
              </a:rPr>
              <a:t>bgp</a:t>
            </a:r>
            <a:r>
              <a:rPr lang="es-MX" sz="1600" dirty="0">
                <a:solidFill>
                  <a:schemeClr val="tx1">
                    <a:lumMod val="95000"/>
                    <a:lumOff val="5000"/>
                  </a:schemeClr>
                </a:solidFill>
                <a:latin typeface="Arial" pitchFamily="34" charset="0"/>
                <a:cs typeface="Arial" pitchFamily="34" charset="0"/>
              </a:rPr>
              <a:t> es permitir que cada sistema autónomo anuncie sus rutas a través de las conexiones </a:t>
            </a:r>
            <a:r>
              <a:rPr lang="es-MX" sz="1600" dirty="0" err="1">
                <a:solidFill>
                  <a:schemeClr val="tx1">
                    <a:lumMod val="95000"/>
                    <a:lumOff val="5000"/>
                  </a:schemeClr>
                </a:solidFill>
                <a:latin typeface="Arial" pitchFamily="34" charset="0"/>
                <a:cs typeface="Arial" pitchFamily="34" charset="0"/>
              </a:rPr>
              <a:t>bgp</a:t>
            </a:r>
            <a:r>
              <a:rPr lang="es-MX" sz="1600" dirty="0">
                <a:solidFill>
                  <a:schemeClr val="tx1">
                    <a:lumMod val="95000"/>
                    <a:lumOff val="5000"/>
                  </a:schemeClr>
                </a:solidFill>
                <a:latin typeface="Arial" pitchFamily="34" charset="0"/>
                <a:cs typeface="Arial" pitchFamily="34" charset="0"/>
              </a:rPr>
              <a:t> al resto de Internet.</a:t>
            </a:r>
          </a:p>
          <a:p>
            <a:pPr algn="just">
              <a:lnSpc>
                <a:spcPts val="2500"/>
              </a:lnSpc>
            </a:pPr>
            <a:endParaRPr lang="es-MX" sz="1600" dirty="0">
              <a:solidFill>
                <a:schemeClr val="bg2">
                  <a:lumMod val="25000"/>
                </a:schemeClr>
              </a:solidFill>
              <a:latin typeface="Arial" pitchFamily="34" charset="0"/>
              <a:cs typeface="Arial" pitchFamily="34" charset="0"/>
            </a:endParaRPr>
          </a:p>
        </p:txBody>
      </p:sp>
    </p:spTree>
    <p:extLst>
      <p:ext uri="{BB962C8B-B14F-4D97-AF65-F5344CB8AC3E}">
        <p14:creationId xmlns:p14="http://schemas.microsoft.com/office/powerpoint/2010/main" val="4271421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Border Gateway Protocol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953852" y="1268760"/>
            <a:ext cx="7344816" cy="700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ES" sz="1600" dirty="0">
                <a:solidFill>
                  <a:schemeClr val="bg2">
                    <a:lumMod val="25000"/>
                  </a:schemeClr>
                </a:solidFill>
                <a:latin typeface="Arial" pitchFamily="34" charset="0"/>
                <a:cs typeface="Arial" pitchFamily="34" charset="0"/>
              </a:rPr>
              <a:t>BGP se utiliza cuando un AS tiene conexiones a sistemas autónomos múltiples. Esto se conoce como “conexión múltiple”.</a:t>
            </a:r>
            <a:endParaRPr lang="es-MX" sz="1600" dirty="0">
              <a:solidFill>
                <a:schemeClr val="bg2">
                  <a:lumMod val="25000"/>
                </a:schemeClr>
              </a:solidFill>
              <a:latin typeface="Arial" pitchFamily="34" charset="0"/>
              <a:cs typeface="Arial" pitchFamily="34" charset="0"/>
            </a:endParaRPr>
          </a:p>
        </p:txBody>
      </p:sp>
      <p:pic>
        <p:nvPicPr>
          <p:cNvPr id="3" name="Picture 3" descr="Connecting Networks - Mozilla Firefox">
            <a:extLst>
              <a:ext uri="{FF2B5EF4-FFF2-40B4-BE49-F238E27FC236}">
                <a16:creationId xmlns:a16="http://schemas.microsoft.com/office/drawing/2014/main" id="{C4D622CD-DC0A-110D-4FDC-010954486AAB}"/>
              </a:ext>
            </a:extLst>
          </p:cNvPr>
          <p:cNvPicPr>
            <a:picLocks noChangeAspect="1"/>
          </p:cNvPicPr>
          <p:nvPr/>
        </p:nvPicPr>
        <p:blipFill>
          <a:blip r:embed="rId2"/>
          <a:stretch>
            <a:fillRect/>
          </a:stretch>
        </p:blipFill>
        <p:spPr>
          <a:xfrm>
            <a:off x="1115616" y="2262378"/>
            <a:ext cx="6912768" cy="4323434"/>
          </a:xfrm>
          <a:prstGeom prst="rect">
            <a:avLst/>
          </a:prstGeom>
        </p:spPr>
      </p:pic>
    </p:spTree>
    <p:extLst>
      <p:ext uri="{BB962C8B-B14F-4D97-AF65-F5344CB8AC3E}">
        <p14:creationId xmlns:p14="http://schemas.microsoft.com/office/powerpoint/2010/main" val="2381834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Pasos para configurar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755576" y="1340768"/>
            <a:ext cx="7344816" cy="1341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algn="just">
              <a:lnSpc>
                <a:spcPts val="2500"/>
              </a:lnSpc>
              <a:buFont typeface="+mj-lt"/>
              <a:buAutoNum type="arabicPeriod"/>
            </a:pPr>
            <a:r>
              <a:rPr lang="es-ES" sz="1600" dirty="0">
                <a:solidFill>
                  <a:schemeClr val="bg2">
                    <a:lumMod val="25000"/>
                  </a:schemeClr>
                </a:solidFill>
                <a:latin typeface="Arial" pitchFamily="34" charset="0"/>
                <a:cs typeface="Arial" pitchFamily="34" charset="0"/>
              </a:rPr>
              <a:t>Habilitar el </a:t>
            </a:r>
            <a:r>
              <a:rPr lang="es-ES" sz="1600" b="1" dirty="0">
                <a:solidFill>
                  <a:schemeClr val="accent6">
                    <a:lumMod val="75000"/>
                  </a:schemeClr>
                </a:solidFill>
                <a:latin typeface="Arial" pitchFamily="34" charset="0"/>
                <a:cs typeface="Arial" pitchFamily="34" charset="0"/>
              </a:rPr>
              <a:t>ruteo BGP</a:t>
            </a:r>
            <a:r>
              <a:rPr lang="es-ES" sz="1600" dirty="0">
                <a:solidFill>
                  <a:schemeClr val="bg2">
                    <a:lumMod val="25000"/>
                  </a:schemeClr>
                </a:solidFill>
                <a:latin typeface="Arial" pitchFamily="34" charset="0"/>
                <a:cs typeface="Arial" pitchFamily="34" charset="0"/>
              </a:rPr>
              <a:t>.</a:t>
            </a:r>
          </a:p>
          <a:p>
            <a:pPr marL="342900" indent="-342900" algn="just">
              <a:lnSpc>
                <a:spcPts val="2500"/>
              </a:lnSpc>
              <a:buFont typeface="+mj-lt"/>
              <a:buAutoNum type="arabicPeriod"/>
            </a:pPr>
            <a:r>
              <a:rPr lang="es-ES" sz="1600" b="1" dirty="0">
                <a:solidFill>
                  <a:schemeClr val="accent6">
                    <a:lumMod val="75000"/>
                  </a:schemeClr>
                </a:solidFill>
                <a:latin typeface="Arial" pitchFamily="34" charset="0"/>
                <a:cs typeface="Arial" pitchFamily="34" charset="0"/>
              </a:rPr>
              <a:t>Configurar vecinos</a:t>
            </a:r>
            <a:r>
              <a:rPr lang="es-ES" sz="1600" dirty="0">
                <a:solidFill>
                  <a:schemeClr val="bg2">
                    <a:lumMod val="25000"/>
                  </a:schemeClr>
                </a:solidFill>
                <a:latin typeface="Arial" pitchFamily="34" charset="0"/>
                <a:cs typeface="Arial" pitchFamily="34" charset="0"/>
              </a:rPr>
              <a:t> BGP (interconexión).</a:t>
            </a:r>
          </a:p>
          <a:p>
            <a:pPr marL="342900" indent="-342900" algn="just">
              <a:lnSpc>
                <a:spcPts val="2500"/>
              </a:lnSpc>
              <a:buFont typeface="+mj-lt"/>
              <a:buAutoNum type="arabicPeriod"/>
            </a:pPr>
            <a:r>
              <a:rPr lang="es-ES" sz="1600" b="1" dirty="0">
                <a:solidFill>
                  <a:schemeClr val="accent6">
                    <a:lumMod val="75000"/>
                  </a:schemeClr>
                </a:solidFill>
                <a:latin typeface="Arial" pitchFamily="34" charset="0"/>
                <a:cs typeface="Arial" pitchFamily="34" charset="0"/>
              </a:rPr>
              <a:t>Publicar las redes</a:t>
            </a:r>
            <a:r>
              <a:rPr lang="es-ES" sz="1600" dirty="0">
                <a:solidFill>
                  <a:schemeClr val="bg2">
                    <a:lumMod val="25000"/>
                  </a:schemeClr>
                </a:solidFill>
                <a:latin typeface="Arial" pitchFamily="34" charset="0"/>
                <a:cs typeface="Arial" pitchFamily="34" charset="0"/>
              </a:rPr>
              <a:t> que se originan de este AS. (Definimos que redes queremos anunciar en BGP)</a:t>
            </a:r>
            <a:endParaRPr lang="es-MX" sz="1600" dirty="0">
              <a:solidFill>
                <a:schemeClr val="bg2">
                  <a:lumMod val="25000"/>
                </a:schemeClr>
              </a:solidFill>
              <a:latin typeface="Arial" pitchFamily="34" charset="0"/>
              <a:cs typeface="Arial" pitchFamily="34" charset="0"/>
            </a:endParaRPr>
          </a:p>
        </p:txBody>
      </p:sp>
      <p:pic>
        <p:nvPicPr>
          <p:cNvPr id="2" name="Picture 2" descr="Connecting Networks - Mozilla Firefox">
            <a:extLst>
              <a:ext uri="{FF2B5EF4-FFF2-40B4-BE49-F238E27FC236}">
                <a16:creationId xmlns:a16="http://schemas.microsoft.com/office/drawing/2014/main" id="{33DF3744-55BD-B5E1-B95C-0AF2E527308A}"/>
              </a:ext>
            </a:extLst>
          </p:cNvPr>
          <p:cNvPicPr>
            <a:picLocks noChangeAspect="1"/>
          </p:cNvPicPr>
          <p:nvPr/>
        </p:nvPicPr>
        <p:blipFill>
          <a:blip r:embed="rId2"/>
          <a:stretch>
            <a:fillRect/>
          </a:stretch>
        </p:blipFill>
        <p:spPr>
          <a:xfrm>
            <a:off x="567211" y="3109244"/>
            <a:ext cx="8009578" cy="2133448"/>
          </a:xfrm>
          <a:prstGeom prst="rect">
            <a:avLst/>
          </a:prstGeom>
        </p:spPr>
      </p:pic>
    </p:spTree>
    <p:extLst>
      <p:ext uri="{BB962C8B-B14F-4D97-AF65-F5344CB8AC3E}">
        <p14:creationId xmlns:p14="http://schemas.microsoft.com/office/powerpoint/2010/main" val="2937020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820472"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b="1" dirty="0">
                <a:solidFill>
                  <a:schemeClr val="accent3">
                    <a:lumMod val="75000"/>
                  </a:schemeClr>
                </a:solidFill>
                <a:latin typeface="Dom Casual" charset="0"/>
              </a:rPr>
              <a:t>Habilita el ruteo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568307" y="1238068"/>
            <a:ext cx="8252165" cy="8656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ES" sz="1600" dirty="0">
                <a:solidFill>
                  <a:schemeClr val="bg2">
                    <a:lumMod val="25000"/>
                  </a:schemeClr>
                </a:solidFill>
                <a:latin typeface="Arial" pitchFamily="34" charset="0"/>
                <a:cs typeface="Arial" pitchFamily="34" charset="0"/>
              </a:rPr>
              <a:t>Define BGP como el protocolo de ruteo IP. Habilita BGP e identifica el número de AS. </a:t>
            </a:r>
          </a:p>
          <a:p>
            <a:pPr algn="just">
              <a:lnSpc>
                <a:spcPts val="2500"/>
              </a:lnSpc>
              <a:spcBef>
                <a:spcPts val="1200"/>
              </a:spcBef>
              <a:spcAft>
                <a:spcPts val="1200"/>
              </a:spcAft>
            </a:pPr>
            <a:r>
              <a:rPr lang="es-MX" sz="2000" b="1" dirty="0">
                <a:solidFill>
                  <a:schemeClr val="accent6">
                    <a:lumMod val="75000"/>
                  </a:schemeClr>
                </a:solidFill>
                <a:latin typeface="Arial" pitchFamily="34" charset="0"/>
                <a:cs typeface="Arial" pitchFamily="34" charset="0"/>
              </a:rPr>
              <a:t>ruteador</a:t>
            </a:r>
            <a:r>
              <a:rPr lang="es-ES" sz="2000" b="1" dirty="0">
                <a:solidFill>
                  <a:schemeClr val="accent6">
                    <a:lumMod val="75000"/>
                  </a:schemeClr>
                </a:solidFill>
                <a:latin typeface="Arial" pitchFamily="34" charset="0"/>
                <a:cs typeface="Arial" pitchFamily="34" charset="0"/>
              </a:rPr>
              <a:t> bgp </a:t>
            </a:r>
            <a:r>
              <a:rPr lang="es-ES" sz="2000" b="1" i="1" dirty="0">
                <a:solidFill>
                  <a:schemeClr val="accent5">
                    <a:lumMod val="75000"/>
                  </a:schemeClr>
                </a:solidFill>
                <a:latin typeface="Arial" pitchFamily="34" charset="0"/>
                <a:cs typeface="Arial" pitchFamily="34" charset="0"/>
              </a:rPr>
              <a:t>as-</a:t>
            </a:r>
            <a:r>
              <a:rPr lang="es-ES" sz="2000" b="1" i="1" dirty="0" err="1">
                <a:solidFill>
                  <a:schemeClr val="accent5">
                    <a:lumMod val="75000"/>
                  </a:schemeClr>
                </a:solidFill>
                <a:latin typeface="Arial" pitchFamily="34" charset="0"/>
                <a:cs typeface="Arial" pitchFamily="34" charset="0"/>
              </a:rPr>
              <a:t>number</a:t>
            </a:r>
            <a:endParaRPr lang="es-MX" sz="1600" dirty="0">
              <a:solidFill>
                <a:schemeClr val="bg2">
                  <a:lumMod val="25000"/>
                </a:schemeClr>
              </a:solidFill>
              <a:latin typeface="Arial" pitchFamily="34" charset="0"/>
              <a:cs typeface="Arial" pitchFamily="34" charset="0"/>
            </a:endParaRP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514451" y="2820941"/>
            <a:ext cx="7632848" cy="2523329"/>
          </a:xfrm>
          <a:prstGeom prst="rect">
            <a:avLst/>
          </a:prstGeom>
        </p:spPr>
      </p:pic>
      <p:pic>
        <p:nvPicPr>
          <p:cNvPr id="6" name="Picture 1">
            <a:extLst>
              <a:ext uri="{FF2B5EF4-FFF2-40B4-BE49-F238E27FC236}">
                <a16:creationId xmlns:a16="http://schemas.microsoft.com/office/drawing/2014/main" id="{C7FF7579-6929-9EBE-0804-EF0B7C1B6B5E}"/>
              </a:ext>
            </a:extLst>
          </p:cNvPr>
          <p:cNvPicPr>
            <a:picLocks noChangeAspect="1"/>
          </p:cNvPicPr>
          <p:nvPr/>
        </p:nvPicPr>
        <p:blipFill>
          <a:blip r:embed="rId3"/>
          <a:stretch>
            <a:fillRect/>
          </a:stretch>
        </p:blipFill>
        <p:spPr>
          <a:xfrm>
            <a:off x="514451" y="5373216"/>
            <a:ext cx="7740560" cy="1143000"/>
          </a:xfrm>
          <a:prstGeom prst="rect">
            <a:avLst/>
          </a:prstGeom>
        </p:spPr>
      </p:pic>
      <p:sp>
        <p:nvSpPr>
          <p:cNvPr id="2" name="CuadroTexto 1">
            <a:extLst>
              <a:ext uri="{FF2B5EF4-FFF2-40B4-BE49-F238E27FC236}">
                <a16:creationId xmlns:a16="http://schemas.microsoft.com/office/drawing/2014/main" id="{975A9F90-A529-584B-B7BF-FC96D42728AC}"/>
              </a:ext>
            </a:extLst>
          </p:cNvPr>
          <p:cNvSpPr txBox="1"/>
          <p:nvPr/>
        </p:nvSpPr>
        <p:spPr>
          <a:xfrm>
            <a:off x="568307" y="2283461"/>
            <a:ext cx="6005042" cy="338554"/>
          </a:xfrm>
          <a:prstGeom prst="rect">
            <a:avLst/>
          </a:prstGeom>
          <a:noFill/>
        </p:spPr>
        <p:txBody>
          <a:bodyPr wrap="none" rtlCol="0">
            <a:spAutoFit/>
          </a:bodyPr>
          <a:lstStyle/>
          <a:p>
            <a:r>
              <a:rPr lang="en-US" sz="1600" b="1" i="1" dirty="0">
                <a:solidFill>
                  <a:schemeClr val="accent5">
                    <a:lumMod val="75000"/>
                  </a:schemeClr>
                </a:solidFill>
                <a:latin typeface="Arial" pitchFamily="34" charset="0"/>
                <a:cs typeface="Arial" pitchFamily="34" charset="0"/>
              </a:rPr>
              <a:t>as-number</a:t>
            </a:r>
            <a:r>
              <a:rPr lang="en-US" sz="1600" b="1" dirty="0">
                <a:solidFill>
                  <a:schemeClr val="accent6">
                    <a:lumMod val="75000"/>
                  </a:schemeClr>
                </a:solidFill>
                <a:latin typeface="Arial" pitchFamily="34" charset="0"/>
                <a:cs typeface="Arial" pitchFamily="34" charset="0"/>
              </a:rPr>
              <a:t>  </a:t>
            </a:r>
            <a:r>
              <a:rPr lang="en-US" sz="1600" dirty="0">
                <a:solidFill>
                  <a:schemeClr val="bg2">
                    <a:lumMod val="25000"/>
                  </a:schemeClr>
                </a:solidFill>
                <a:latin typeface="Arial" pitchFamily="34" charset="0"/>
                <a:cs typeface="Arial" pitchFamily="34" charset="0"/>
              </a:rPr>
              <a:t>Es el número de </a:t>
            </a:r>
            <a:r>
              <a:rPr lang="es-MX" sz="1600" dirty="0">
                <a:solidFill>
                  <a:schemeClr val="bg2">
                    <a:lumMod val="25000"/>
                  </a:schemeClr>
                </a:solidFill>
                <a:latin typeface="Arial" pitchFamily="34" charset="0"/>
                <a:cs typeface="Arial" pitchFamily="34" charset="0"/>
              </a:rPr>
              <a:t>sistema</a:t>
            </a:r>
            <a:r>
              <a:rPr lang="en-US" sz="1600" dirty="0">
                <a:solidFill>
                  <a:schemeClr val="bg2">
                    <a:lumMod val="25000"/>
                  </a:schemeClr>
                </a:solidFill>
                <a:latin typeface="Arial" pitchFamily="34" charset="0"/>
                <a:cs typeface="Arial" pitchFamily="34" charset="0"/>
              </a:rPr>
              <a:t> autónomo de mi </a:t>
            </a:r>
            <a:r>
              <a:rPr lang="en-US" sz="1600" dirty="0" err="1">
                <a:solidFill>
                  <a:schemeClr val="bg2">
                    <a:lumMod val="25000"/>
                  </a:schemeClr>
                </a:solidFill>
                <a:latin typeface="Arial" pitchFamily="34" charset="0"/>
                <a:cs typeface="Arial" pitchFamily="34" charset="0"/>
              </a:rPr>
              <a:t>ruteador</a:t>
            </a:r>
            <a:r>
              <a:rPr lang="en-US" sz="1600" dirty="0">
                <a:solidFill>
                  <a:schemeClr val="bg2">
                    <a:lumMod val="25000"/>
                  </a:schemeClr>
                </a:solidFill>
                <a:latin typeface="Arial" pitchFamily="34" charset="0"/>
                <a:cs typeface="Arial" pitchFamily="34" charset="0"/>
              </a:rPr>
              <a:t>.</a:t>
            </a:r>
            <a:endParaRPr lang="es-MX" sz="1600" dirty="0"/>
          </a:p>
        </p:txBody>
      </p:sp>
    </p:spTree>
    <p:extLst>
      <p:ext uri="{BB962C8B-B14F-4D97-AF65-F5344CB8AC3E}">
        <p14:creationId xmlns:p14="http://schemas.microsoft.com/office/powerpoint/2010/main" val="464787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2659</TotalTime>
  <Words>1266</Words>
  <Application>Microsoft Office PowerPoint</Application>
  <PresentationFormat>Presentación en pantalla (4:3)</PresentationFormat>
  <Paragraphs>105</Paragraphs>
  <Slides>20</Slides>
  <Notes>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20</vt:i4>
      </vt:variant>
    </vt:vector>
  </HeadingPairs>
  <TitlesOfParts>
    <vt:vector size="24" baseType="lpstr">
      <vt:lpstr>Arial</vt:lpstr>
      <vt:lpstr>Calibri</vt:lpstr>
      <vt:lpstr>Dom Casual</vt:lpstr>
      <vt:lpstr>Tema de Office</vt:lpstr>
      <vt:lpstr>TC 3003B Implementación de redes de área amplia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TC 2022 Interconexión de redes</dc:title>
  <dc:creator>Lizethe Pérez Fuertes</dc:creator>
  <cp:lastModifiedBy>Lizethe Pérez Fuertes</cp:lastModifiedBy>
  <cp:revision>22</cp:revision>
  <dcterms:created xsi:type="dcterms:W3CDTF">2021-02-08T03:07:42Z</dcterms:created>
  <dcterms:modified xsi:type="dcterms:W3CDTF">2023-04-14T17:58:56Z</dcterms:modified>
</cp:coreProperties>
</file>

<file path=docProps/thumbnail.jpeg>
</file>